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72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5"/>
  </p:notesMasterIdLst>
  <p:handoutMasterIdLst>
    <p:handoutMasterId r:id="rId156"/>
  </p:handoutMasterIdLst>
  <p:sldIdLst>
    <p:sldId id="559" r:id="rId2"/>
    <p:sldId id="557" r:id="rId3"/>
    <p:sldId id="560" r:id="rId4"/>
    <p:sldId id="669" r:id="rId5"/>
    <p:sldId id="620" r:id="rId6"/>
    <p:sldId id="621" r:id="rId7"/>
    <p:sldId id="622" r:id="rId8"/>
    <p:sldId id="623" r:id="rId9"/>
    <p:sldId id="624" r:id="rId10"/>
    <p:sldId id="562" r:id="rId11"/>
    <p:sldId id="572" r:id="rId12"/>
    <p:sldId id="634" r:id="rId13"/>
    <p:sldId id="565" r:id="rId14"/>
    <p:sldId id="566" r:id="rId15"/>
    <p:sldId id="635" r:id="rId16"/>
    <p:sldId id="636" r:id="rId17"/>
    <p:sldId id="637" r:id="rId18"/>
    <p:sldId id="571" r:id="rId19"/>
    <p:sldId id="569" r:id="rId20"/>
    <p:sldId id="570" r:id="rId21"/>
    <p:sldId id="667" r:id="rId22"/>
    <p:sldId id="577" r:id="rId23"/>
    <p:sldId id="579" r:id="rId24"/>
    <p:sldId id="581" r:id="rId25"/>
    <p:sldId id="715" r:id="rId26"/>
    <p:sldId id="582" r:id="rId27"/>
    <p:sldId id="677" r:id="rId28"/>
    <p:sldId id="583" r:id="rId29"/>
    <p:sldId id="584" r:id="rId30"/>
    <p:sldId id="692" r:id="rId31"/>
    <p:sldId id="678" r:id="rId32"/>
    <p:sldId id="679" r:id="rId33"/>
    <p:sldId id="680" r:id="rId34"/>
    <p:sldId id="681" r:id="rId35"/>
    <p:sldId id="693" r:id="rId36"/>
    <p:sldId id="576" r:id="rId37"/>
    <p:sldId id="633" r:id="rId38"/>
    <p:sldId id="682" r:id="rId39"/>
    <p:sldId id="606" r:id="rId40"/>
    <p:sldId id="625" r:id="rId41"/>
    <p:sldId id="626" r:id="rId42"/>
    <p:sldId id="628" r:id="rId43"/>
    <p:sldId id="629" r:id="rId44"/>
    <p:sldId id="630" r:id="rId45"/>
    <p:sldId id="631" r:id="rId46"/>
    <p:sldId id="632" r:id="rId47"/>
    <p:sldId id="663" r:id="rId48"/>
    <p:sldId id="665" r:id="rId49"/>
    <p:sldId id="668" r:id="rId50"/>
    <p:sldId id="664" r:id="rId51"/>
    <p:sldId id="603" r:id="rId52"/>
    <p:sldId id="638" r:id="rId53"/>
    <p:sldId id="640" r:id="rId54"/>
    <p:sldId id="641" r:id="rId55"/>
    <p:sldId id="600" r:id="rId56"/>
    <p:sldId id="601" r:id="rId57"/>
    <p:sldId id="602" r:id="rId58"/>
    <p:sldId id="694" r:id="rId59"/>
    <p:sldId id="593" r:id="rId60"/>
    <p:sldId id="618" r:id="rId61"/>
    <p:sldId id="617" r:id="rId62"/>
    <p:sldId id="619" r:id="rId63"/>
    <p:sldId id="659" r:id="rId64"/>
    <p:sldId id="670" r:id="rId65"/>
    <p:sldId id="578" r:id="rId66"/>
    <p:sldId id="660" r:id="rId67"/>
    <p:sldId id="666" r:id="rId68"/>
    <p:sldId id="671" r:id="rId69"/>
    <p:sldId id="674" r:id="rId70"/>
    <p:sldId id="673" r:id="rId71"/>
    <p:sldId id="675" r:id="rId72"/>
    <p:sldId id="654" r:id="rId73"/>
    <p:sldId id="676" r:id="rId74"/>
    <p:sldId id="657" r:id="rId75"/>
    <p:sldId id="656" r:id="rId76"/>
    <p:sldId id="662" r:id="rId77"/>
    <p:sldId id="661" r:id="rId78"/>
    <p:sldId id="714" r:id="rId79"/>
    <p:sldId id="652" r:id="rId80"/>
    <p:sldId id="642" r:id="rId81"/>
    <p:sldId id="643" r:id="rId82"/>
    <p:sldId id="645" r:id="rId83"/>
    <p:sldId id="644" r:id="rId84"/>
    <p:sldId id="646" r:id="rId85"/>
    <p:sldId id="648" r:id="rId86"/>
    <p:sldId id="684" r:id="rId87"/>
    <p:sldId id="649" r:id="rId88"/>
    <p:sldId id="650" r:id="rId89"/>
    <p:sldId id="697" r:id="rId90"/>
    <p:sldId id="594" r:id="rId91"/>
    <p:sldId id="596" r:id="rId92"/>
    <p:sldId id="597" r:id="rId93"/>
    <p:sldId id="598" r:id="rId94"/>
    <p:sldId id="574" r:id="rId95"/>
    <p:sldId id="653" r:id="rId96"/>
    <p:sldId id="599" r:id="rId97"/>
    <p:sldId id="585" r:id="rId98"/>
    <p:sldId id="651" r:id="rId99"/>
    <p:sldId id="592" r:id="rId100"/>
    <p:sldId id="590" r:id="rId101"/>
    <p:sldId id="616" r:id="rId102"/>
    <p:sldId id="586" r:id="rId103"/>
    <p:sldId id="587" r:id="rId104"/>
    <p:sldId id="588" r:id="rId105"/>
    <p:sldId id="589" r:id="rId106"/>
    <p:sldId id="595" r:id="rId107"/>
    <p:sldId id="695" r:id="rId108"/>
    <p:sldId id="563" r:id="rId109"/>
    <p:sldId id="696" r:id="rId110"/>
    <p:sldId id="580" r:id="rId111"/>
    <p:sldId id="564" r:id="rId112"/>
    <p:sldId id="607" r:id="rId113"/>
    <p:sldId id="608" r:id="rId114"/>
    <p:sldId id="609" r:id="rId115"/>
    <p:sldId id="610" r:id="rId116"/>
    <p:sldId id="611" r:id="rId117"/>
    <p:sldId id="612" r:id="rId118"/>
    <p:sldId id="613" r:id="rId119"/>
    <p:sldId id="706" r:id="rId120"/>
    <p:sldId id="685" r:id="rId121"/>
    <p:sldId id="686" r:id="rId122"/>
    <p:sldId id="703" r:id="rId123"/>
    <p:sldId id="701" r:id="rId124"/>
    <p:sldId id="687" r:id="rId125"/>
    <p:sldId id="689" r:id="rId126"/>
    <p:sldId id="690" r:id="rId127"/>
    <p:sldId id="691" r:id="rId128"/>
    <p:sldId id="683" r:id="rId129"/>
    <p:sldId id="713" r:id="rId130"/>
    <p:sldId id="705" r:id="rId131"/>
    <p:sldId id="709" r:id="rId132"/>
    <p:sldId id="698" r:id="rId133"/>
    <p:sldId id="699" r:id="rId134"/>
    <p:sldId id="710" r:id="rId135"/>
    <p:sldId id="704" r:id="rId136"/>
    <p:sldId id="707" r:id="rId137"/>
    <p:sldId id="711" r:id="rId138"/>
    <p:sldId id="708" r:id="rId139"/>
    <p:sldId id="712" r:id="rId140"/>
    <p:sldId id="716" r:id="rId141"/>
    <p:sldId id="718" r:id="rId142"/>
    <p:sldId id="717" r:id="rId143"/>
    <p:sldId id="702" r:id="rId144"/>
    <p:sldId id="719" r:id="rId145"/>
    <p:sldId id="722" r:id="rId146"/>
    <p:sldId id="721" r:id="rId147"/>
    <p:sldId id="724" r:id="rId148"/>
    <p:sldId id="725" r:id="rId149"/>
    <p:sldId id="726" r:id="rId150"/>
    <p:sldId id="727" r:id="rId151"/>
    <p:sldId id="728" r:id="rId152"/>
    <p:sldId id="729" r:id="rId153"/>
    <p:sldId id="730" r:id="rId154"/>
  </p:sldIdLst>
  <p:sldSz cx="12192000" cy="6858000"/>
  <p:notesSz cx="6858000" cy="9144000"/>
  <p:embeddedFontLst>
    <p:embeddedFont>
      <p:font typeface="Aptos Narrow" panose="020B0004020202020204" pitchFamily="34" charset="0"/>
      <p:regular r:id="rId157"/>
      <p:bold r:id="rId158"/>
      <p:italic r:id="rId159"/>
      <p:boldItalic r:id="rId160"/>
    </p:embeddedFont>
    <p:embeddedFont>
      <p:font typeface="Cambria Math" panose="02040503050406030204" pitchFamily="18" charset="0"/>
      <p:regular r:id="rId161"/>
    </p:embeddedFont>
    <p:embeddedFont>
      <p:font typeface="Esteban" panose="02000000000000000000" pitchFamily="2" charset="0"/>
      <p:regular r:id="rId162"/>
    </p:embeddedFont>
    <p:embeddedFont>
      <p:font typeface="Fira Code" panose="020B0809050000020004" pitchFamily="49" charset="0"/>
      <p:regular r:id="rId163"/>
      <p:bold r:id="rId164"/>
    </p:embeddedFont>
    <p:embeddedFont>
      <p:font typeface="Montserrat" pitchFamily="2" charset="0"/>
      <p:regular r:id="rId165"/>
      <p:bold r:id="rId166"/>
      <p:italic r:id="rId167"/>
      <p:boldItalic r:id="rId168"/>
    </p:embeddedFont>
    <p:embeddedFont>
      <p:font typeface="Open Sans" panose="020B0606030504020204" pitchFamily="34" charset="0"/>
      <p:regular r:id="rId169"/>
      <p:bold r:id="rId170"/>
      <p:italic r:id="rId171"/>
      <p:boldItalic r:id="rId172"/>
    </p:embeddedFont>
    <p:embeddedFont>
      <p:font typeface="Source Sans Pro" panose="020B0503030403020204" pitchFamily="34" charset="0"/>
      <p:regular r:id="rId173"/>
      <p:bold r:id="rId174"/>
      <p:italic r:id="rId175"/>
      <p:boldItalic r:id="rId176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erpretability" id="{E41A10A4-644F-4351-8914-54646019B8D5}">
          <p14:sldIdLst>
            <p14:sldId id="559"/>
            <p14:sldId id="557"/>
            <p14:sldId id="560"/>
            <p14:sldId id="669"/>
            <p14:sldId id="620"/>
            <p14:sldId id="621"/>
            <p14:sldId id="622"/>
            <p14:sldId id="623"/>
            <p14:sldId id="624"/>
            <p14:sldId id="562"/>
            <p14:sldId id="572"/>
            <p14:sldId id="634"/>
            <p14:sldId id="565"/>
            <p14:sldId id="566"/>
            <p14:sldId id="635"/>
            <p14:sldId id="636"/>
            <p14:sldId id="637"/>
            <p14:sldId id="571"/>
            <p14:sldId id="569"/>
            <p14:sldId id="570"/>
            <p14:sldId id="667"/>
            <p14:sldId id="577"/>
            <p14:sldId id="579"/>
            <p14:sldId id="581"/>
            <p14:sldId id="715"/>
            <p14:sldId id="582"/>
            <p14:sldId id="677"/>
            <p14:sldId id="583"/>
            <p14:sldId id="584"/>
            <p14:sldId id="692"/>
            <p14:sldId id="678"/>
            <p14:sldId id="679"/>
            <p14:sldId id="680"/>
            <p14:sldId id="681"/>
            <p14:sldId id="693"/>
            <p14:sldId id="576"/>
            <p14:sldId id="633"/>
            <p14:sldId id="682"/>
            <p14:sldId id="606"/>
            <p14:sldId id="625"/>
            <p14:sldId id="626"/>
            <p14:sldId id="628"/>
            <p14:sldId id="629"/>
            <p14:sldId id="630"/>
            <p14:sldId id="631"/>
            <p14:sldId id="632"/>
            <p14:sldId id="663"/>
            <p14:sldId id="665"/>
            <p14:sldId id="668"/>
            <p14:sldId id="664"/>
            <p14:sldId id="603"/>
            <p14:sldId id="638"/>
            <p14:sldId id="640"/>
            <p14:sldId id="641"/>
            <p14:sldId id="600"/>
            <p14:sldId id="601"/>
            <p14:sldId id="602"/>
            <p14:sldId id="694"/>
            <p14:sldId id="593"/>
            <p14:sldId id="618"/>
            <p14:sldId id="617"/>
            <p14:sldId id="619"/>
            <p14:sldId id="659"/>
            <p14:sldId id="670"/>
            <p14:sldId id="578"/>
            <p14:sldId id="660"/>
            <p14:sldId id="666"/>
            <p14:sldId id="671"/>
            <p14:sldId id="674"/>
            <p14:sldId id="673"/>
            <p14:sldId id="675"/>
            <p14:sldId id="654"/>
            <p14:sldId id="676"/>
            <p14:sldId id="657"/>
            <p14:sldId id="656"/>
            <p14:sldId id="662"/>
            <p14:sldId id="661"/>
            <p14:sldId id="714"/>
            <p14:sldId id="652"/>
            <p14:sldId id="642"/>
            <p14:sldId id="643"/>
            <p14:sldId id="645"/>
            <p14:sldId id="644"/>
            <p14:sldId id="646"/>
            <p14:sldId id="648"/>
            <p14:sldId id="684"/>
            <p14:sldId id="649"/>
            <p14:sldId id="650"/>
            <p14:sldId id="697"/>
            <p14:sldId id="594"/>
            <p14:sldId id="596"/>
            <p14:sldId id="597"/>
            <p14:sldId id="598"/>
            <p14:sldId id="574"/>
            <p14:sldId id="653"/>
            <p14:sldId id="599"/>
            <p14:sldId id="585"/>
            <p14:sldId id="651"/>
            <p14:sldId id="592"/>
            <p14:sldId id="590"/>
            <p14:sldId id="616"/>
            <p14:sldId id="586"/>
            <p14:sldId id="587"/>
            <p14:sldId id="588"/>
            <p14:sldId id="589"/>
            <p14:sldId id="595"/>
            <p14:sldId id="695"/>
            <p14:sldId id="563"/>
            <p14:sldId id="696"/>
            <p14:sldId id="580"/>
            <p14:sldId id="564"/>
            <p14:sldId id="607"/>
            <p14:sldId id="608"/>
            <p14:sldId id="609"/>
            <p14:sldId id="610"/>
            <p14:sldId id="611"/>
            <p14:sldId id="612"/>
            <p14:sldId id="613"/>
            <p14:sldId id="706"/>
            <p14:sldId id="685"/>
            <p14:sldId id="686"/>
            <p14:sldId id="703"/>
            <p14:sldId id="701"/>
            <p14:sldId id="687"/>
            <p14:sldId id="689"/>
            <p14:sldId id="690"/>
            <p14:sldId id="691"/>
            <p14:sldId id="683"/>
            <p14:sldId id="713"/>
            <p14:sldId id="705"/>
            <p14:sldId id="709"/>
            <p14:sldId id="698"/>
            <p14:sldId id="699"/>
            <p14:sldId id="710"/>
            <p14:sldId id="704"/>
            <p14:sldId id="707"/>
            <p14:sldId id="711"/>
            <p14:sldId id="708"/>
            <p14:sldId id="712"/>
            <p14:sldId id="716"/>
            <p14:sldId id="718"/>
            <p14:sldId id="717"/>
            <p14:sldId id="702"/>
            <p14:sldId id="719"/>
            <p14:sldId id="722"/>
            <p14:sldId id="721"/>
            <p14:sldId id="724"/>
            <p14:sldId id="725"/>
            <p14:sldId id="726"/>
            <p14:sldId id="727"/>
            <p14:sldId id="728"/>
            <p14:sldId id="729"/>
            <p14:sldId id="73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3636"/>
    <a:srgbClr val="F56F4F"/>
    <a:srgbClr val="D26F23"/>
    <a:srgbClr val="44AC8D"/>
    <a:srgbClr val="4EBC9B"/>
    <a:srgbClr val="E17F35"/>
    <a:srgbClr val="E76321"/>
    <a:srgbClr val="D3E3EF"/>
    <a:srgbClr val="DD8D5C"/>
    <a:srgbClr val="FCDF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1079" autoAdjust="0"/>
  </p:normalViewPr>
  <p:slideViewPr>
    <p:cSldViewPr snapToGrid="0">
      <p:cViewPr varScale="1">
        <p:scale>
          <a:sx n="147" d="100"/>
          <a:sy n="147" d="100"/>
        </p:scale>
        <p:origin x="66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font" Target="fonts/font3.fntdata"/><Relationship Id="rId170" Type="http://schemas.openxmlformats.org/officeDocument/2006/relationships/font" Target="fonts/font14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font" Target="fonts/font4.fntdata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font" Target="fonts/font15.fntdata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font" Target="fonts/font5.fntdata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handoutMaster" Target="handoutMasters/handoutMaster1.xml"/><Relationship Id="rId177" Type="http://schemas.openxmlformats.org/officeDocument/2006/relationships/presProps" Target="presProps.xml"/><Relationship Id="rId172" Type="http://schemas.openxmlformats.org/officeDocument/2006/relationships/font" Target="fonts/font16.fntdata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font" Target="fonts/font11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font" Target="fonts/font6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font" Target="fonts/font1.fntdata"/><Relationship Id="rId178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font" Target="fonts/font1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font" Target="fonts/font7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font" Target="fonts/font18.fntdata"/><Relationship Id="rId179" Type="http://schemas.openxmlformats.org/officeDocument/2006/relationships/theme" Target="theme/theme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font" Target="fonts/font8.fntdata"/><Relationship Id="rId16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tableStyles" Target="tableStyles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font" Target="fonts/font19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font" Target="fonts/font9.fntdata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notesMaster" Target="notesMasters/notesMaster1.xml"/><Relationship Id="rId176" Type="http://schemas.openxmlformats.org/officeDocument/2006/relationships/font" Target="fonts/font20.fntdata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font" Target="fonts/font10.fntdata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cat>
            <c:strRef>
              <c:f>Sheet1!$A$2:$A$10</c:f>
              <c:strCache>
                <c:ptCount val="9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</c:strCache>
            </c:strRef>
          </c:cat>
          <c:val>
            <c:numRef>
              <c:f>Sheet1!$B$2:$B$10</c:f>
              <c:numCache>
                <c:formatCode>0%</c:formatCode>
                <c:ptCount val="9"/>
                <c:pt idx="0">
                  <c:v>0.12</c:v>
                </c:pt>
                <c:pt idx="1">
                  <c:v>0.14000000000000001</c:v>
                </c:pt>
                <c:pt idx="2">
                  <c:v>0.08</c:v>
                </c:pt>
                <c:pt idx="3">
                  <c:v>0.06</c:v>
                </c:pt>
                <c:pt idx="4">
                  <c:v>0.11</c:v>
                </c:pt>
                <c:pt idx="5">
                  <c:v>0.15</c:v>
                </c:pt>
                <c:pt idx="6">
                  <c:v>0.03</c:v>
                </c:pt>
                <c:pt idx="7">
                  <c:v>0.02</c:v>
                </c:pt>
                <c:pt idx="8">
                  <c:v>0.16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E1-49E2-B329-3472892FE7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876224464"/>
        <c:axId val="1876229264"/>
        <c:axId val="0"/>
      </c:bar3DChart>
      <c:catAx>
        <c:axId val="1876224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6229264"/>
        <c:crosses val="autoZero"/>
        <c:auto val="1"/>
        <c:lblAlgn val="ctr"/>
        <c:lblOffset val="100"/>
        <c:noMultiLvlLbl val="0"/>
      </c:catAx>
      <c:valAx>
        <c:axId val="1876229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6224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lumMod val="65000"/>
        <a:lumOff val="35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Sheet1!$A$2:$A$10</c:f>
              <c:strCache>
                <c:ptCount val="9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</c:strCache>
            </c:strRef>
          </c:cat>
          <c:val>
            <c:numRef>
              <c:f>Sheet1!$B$2:$B$10</c:f>
              <c:numCache>
                <c:formatCode>0%</c:formatCode>
                <c:ptCount val="9"/>
                <c:pt idx="0">
                  <c:v>0.12</c:v>
                </c:pt>
                <c:pt idx="1">
                  <c:v>0.14000000000000001</c:v>
                </c:pt>
                <c:pt idx="2">
                  <c:v>0.08</c:v>
                </c:pt>
                <c:pt idx="3">
                  <c:v>0.06</c:v>
                </c:pt>
                <c:pt idx="4">
                  <c:v>0.11</c:v>
                </c:pt>
                <c:pt idx="5">
                  <c:v>0.15</c:v>
                </c:pt>
                <c:pt idx="6">
                  <c:v>0.03</c:v>
                </c:pt>
                <c:pt idx="7">
                  <c:v>0.02</c:v>
                </c:pt>
                <c:pt idx="8">
                  <c:v>0.16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C5-4AF5-BD84-8D1F8ED4783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76218704"/>
        <c:axId val="1876219184"/>
      </c:barChart>
      <c:catAx>
        <c:axId val="1876218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6219184"/>
        <c:crosses val="autoZero"/>
        <c:auto val="1"/>
        <c:lblAlgn val="ctr"/>
        <c:lblOffset val="100"/>
        <c:noMultiLvlLbl val="0"/>
      </c:catAx>
      <c:valAx>
        <c:axId val="187621918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876218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Sheet1!$A$2:$A$10</c:f>
              <c:strCache>
                <c:ptCount val="9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</c:strCache>
            </c:strRef>
          </c:cat>
          <c:val>
            <c:numRef>
              <c:f>Sheet1!$B$2:$B$10</c:f>
              <c:numCache>
                <c:formatCode>0%</c:formatCode>
                <c:ptCount val="9"/>
                <c:pt idx="0">
                  <c:v>0.12</c:v>
                </c:pt>
                <c:pt idx="1">
                  <c:v>0.14000000000000001</c:v>
                </c:pt>
                <c:pt idx="2">
                  <c:v>0.08</c:v>
                </c:pt>
                <c:pt idx="3">
                  <c:v>0.06</c:v>
                </c:pt>
                <c:pt idx="4">
                  <c:v>0.11</c:v>
                </c:pt>
                <c:pt idx="5">
                  <c:v>0.15</c:v>
                </c:pt>
                <c:pt idx="6">
                  <c:v>0.03</c:v>
                </c:pt>
                <c:pt idx="7">
                  <c:v>0.02</c:v>
                </c:pt>
                <c:pt idx="8">
                  <c:v>0.16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33-45FE-A9A1-095AF1E538F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76218704"/>
        <c:axId val="1876219184"/>
      </c:barChart>
      <c:catAx>
        <c:axId val="1876218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6219184"/>
        <c:crosses val="autoZero"/>
        <c:auto val="1"/>
        <c:lblAlgn val="ctr"/>
        <c:lblOffset val="100"/>
        <c:noMultiLvlLbl val="0"/>
      </c:catAx>
      <c:valAx>
        <c:axId val="1876219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6218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Men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4.3</c:v>
                </c:pt>
                <c:pt idx="1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04-40C7-B804-ECB23B0C213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Women</c:v>
                </c:pt>
              </c:strCache>
            </c:strRef>
          </c:tx>
          <c:spPr>
            <a:solidFill>
              <a:srgbClr val="FD5555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2.4</c:v>
                </c:pt>
                <c:pt idx="1">
                  <c:v>4.4000000000000004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004-40C7-B804-ECB23B0C21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04264975"/>
        <c:axId val="1304251535"/>
      </c:barChart>
      <c:catAx>
        <c:axId val="13042649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en-US"/>
          </a:p>
        </c:txPr>
        <c:crossAx val="1304251535"/>
        <c:crosses val="autoZero"/>
        <c:auto val="1"/>
        <c:lblAlgn val="ctr"/>
        <c:lblOffset val="100"/>
        <c:noMultiLvlLbl val="0"/>
      </c:catAx>
      <c:valAx>
        <c:axId val="130425153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bg1">
                <a:lumMod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en-US"/>
          </a:p>
        </c:txPr>
        <c:crossAx val="13042649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latin typeface="Source Sans Pro" panose="020B0503030403020204" pitchFamily="34" charset="0"/>
          <a:ea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rgbClr val="FD555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Do you like milk?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24-47F1-B65B-C4EE1774376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Do you like milk?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24-47F1-B65B-C4EE177437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1304264975"/>
        <c:axId val="1304251535"/>
      </c:barChart>
      <c:catAx>
        <c:axId val="130426497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en-US"/>
          </a:p>
        </c:txPr>
        <c:crossAx val="1304251535"/>
        <c:crosses val="autoZero"/>
        <c:auto val="1"/>
        <c:lblAlgn val="ctr"/>
        <c:lblOffset val="100"/>
        <c:noMultiLvlLbl val="0"/>
      </c:catAx>
      <c:valAx>
        <c:axId val="1304251535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bg1">
                <a:lumMod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en-US"/>
          </a:p>
        </c:txPr>
        <c:crossAx val="13042649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latin typeface="Source Sans Pro" panose="020B0503030403020204" pitchFamily="34" charset="0"/>
          <a:ea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Just a little</c:v>
                </c:pt>
              </c:strCache>
            </c:strRef>
          </c:tx>
          <c:spPr>
            <a:solidFill>
              <a:srgbClr val="EB363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Is climate change urgent?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24-47F1-B65B-C4EE1774376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Somewhat</c:v>
                </c:pt>
              </c:strCache>
            </c:strRef>
          </c:tx>
          <c:spPr>
            <a:solidFill>
              <a:srgbClr val="F87B6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Is climate change urgent?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24-47F1-B65B-C4EE1774376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Rather</c:v>
                </c:pt>
              </c:strCache>
            </c:strRef>
          </c:tx>
          <c:spPr>
            <a:solidFill>
              <a:srgbClr val="FFB29E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Is climate change urgent?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59-44D8-9B02-1D2ED441564F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Extremely</c:v>
                </c:pt>
              </c:strCache>
            </c:strRef>
          </c:tx>
          <c:spPr>
            <a:solidFill>
              <a:srgbClr val="FFE5DD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Is climate change urgent?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559-44D8-9B02-1D2ED44156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1304264975"/>
        <c:axId val="1304251535"/>
      </c:barChart>
      <c:catAx>
        <c:axId val="130426497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en-US"/>
          </a:p>
        </c:txPr>
        <c:crossAx val="1304251535"/>
        <c:crosses val="autoZero"/>
        <c:auto val="1"/>
        <c:lblAlgn val="ctr"/>
        <c:lblOffset val="100"/>
        <c:noMultiLvlLbl val="0"/>
      </c:catAx>
      <c:valAx>
        <c:axId val="1304251535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bg1">
                <a:lumMod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en-US"/>
          </a:p>
        </c:txPr>
        <c:crossAx val="13042649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latin typeface="Source Sans Pro" panose="020B0503030403020204" pitchFamily="34" charset="0"/>
          <a:ea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672AE929-947F-54AF-FA86-862A7B8C50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FB245DA-9F3B-66B2-BF12-EA5A3CB27D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62B388-E28C-4954-A860-13DF77ADB2E7}" type="datetimeFigureOut">
              <a:rPr lang="fr-FR" smtClean="0"/>
              <a:t>18/12/2024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2A01E7F-F2A6-49F5-67A9-7B4D2B33CA0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4E26734-4ED7-F8BD-92EF-432D455DF0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4CF5E7-CA4B-40AD-BE1D-06429DE8B1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62973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00.png>
</file>

<file path=ppt/media/image101.png>
</file>

<file path=ppt/media/image102.png>
</file>

<file path=ppt/media/image103.sv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jpg>
</file>

<file path=ppt/media/image110.jpg>
</file>

<file path=ppt/media/image111.jpg>
</file>

<file path=ppt/media/image112.png>
</file>

<file path=ppt/media/image113.png>
</file>

<file path=ppt/media/image114.png>
</file>

<file path=ppt/media/image115.png>
</file>

<file path=ppt/media/image116.sv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70.png>
</file>

<file path=ppt/media/image128.png>
</file>

<file path=ppt/media/image129.png>
</file>

<file path=ppt/media/image13.jp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jp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17.png>
</file>

<file path=ppt/media/image218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jp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gif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g>
</file>

<file path=ppt/media/image67.png>
</file>

<file path=ppt/media/image68.png>
</file>

<file path=ppt/media/image69.svg>
</file>

<file path=ppt/media/image7.png>
</file>

<file path=ppt/media/image70.png>
</file>

<file path=ppt/media/image71.svg>
</file>

<file path=ppt/media/image72.jpg>
</file>

<file path=ppt/media/image73.jpg>
</file>

<file path=ppt/media/image74.png>
</file>

<file path=ppt/media/image75.jpg>
</file>

<file path=ppt/media/image76.jp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jpg>
</file>

<file path=ppt/media/image84.jp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sv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6A9FB1-57B7-40A8-A35B-8FCF7356B355}" type="datetimeFigureOut">
              <a:rPr lang="en-GB" smtClean="0"/>
              <a:t>18/12/2024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2EC21E-A6F6-4C42-B0A9-7BADF486F0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442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D44E2-05CD-331A-638B-CB39CC39AB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48248E5-FE5B-243C-0707-767FF85BF7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9F85A9F-E400-68B9-6884-90CFD7D04C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A36B7A2-138A-7FC0-7925-01EAB8CEFF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023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991D08-AAC2-C818-A6AF-48B5A67B65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743571F-7D0A-1724-3FEB-2C5792F001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DC27D83-D688-FC37-5411-5DB10AB07B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2A48C5-A1A1-584F-ECAB-1EF14B30F8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953072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F4A823-413F-BC8E-E570-735A5AF99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CDDBEC0-B104-784C-B767-D2F752BD67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A7A68CB-00CC-E2FA-9491-7E3AF66727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E7F7CF5-7237-A9A9-FB59-7A99BA5505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1743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12B149-2E6A-02FE-7E83-64732E026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FBEFA9C-16B3-80EC-D244-A18CE13A73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48C6860-2E40-E18B-BE97-48E804596F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5004217-2FBD-FDDA-0DA4-0A98D6CFDE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27550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189A5-A320-14E8-2AD8-65BAF1E6C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5556041-D6E7-3B74-DC32-ED7429B7F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D5FADE3-1C3A-2BF3-1688-90A50BB810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266FBC8-77C2-ABFC-484E-9BB04A5518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0489838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ABF1A7-A51F-C693-5ED0-4B72C7581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1C5283E-44A1-F231-78ED-2E91CB3296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5B10C88-CD7E-A883-FAFC-90AA8F3C91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9CB239A-C8EE-AAEE-657F-034CB0B6F1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7398466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FE80D-7E6A-3C91-3B97-8C9091BE2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C169A60-5049-9A55-CB91-17D0A79E6E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9E66D8B-EBF5-D9A7-066D-946C7E2AAA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Aligning</a:t>
            </a:r>
            <a:r>
              <a:rPr lang="fr-FR" dirty="0"/>
              <a:t>: show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exists</a:t>
            </a:r>
            <a:r>
              <a:rPr lang="fr-FR" dirty="0"/>
              <a:t> in PowerPoint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EAA0435-43F8-6C20-4D75-BEBEA8D116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6524069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CCD8E4-7B85-DCDA-0C9E-2113D4CCE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911A8FC-5110-45B5-D99D-D4D13A84DF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16F1991-DA93-0CD4-B52D-A810F55642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8C66792-1B7B-3DE9-CC90-20106311FC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753133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72286-E9CA-0676-285B-FA54007B3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70D0D19-BEDA-799B-1A67-D116FC6F17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C4163FA-CB2E-39B1-D2B2-375888950D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0884B0-BC91-F233-28A3-797A2459C6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258969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CF6B1-BBC6-FDEC-6111-A02F71C27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6BEC207-6519-02B8-76DD-B21C53DA07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60C38E0-8436-A5E8-8AD6-70B5DD21E1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1423A7F-B092-4233-5FC5-2533816EAA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081656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F4001-D7CC-6C30-50FE-D2FC0C31E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29FB1F6-300E-DFE9-8CCF-1977C87F1F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51A17E4-63AE-FEA7-41DD-3DDB4FD514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F00449C-0106-7703-8136-F627287B4E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543372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A92A7-2F9A-464B-686E-BEFC77A3E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4C92BFB-F968-C1F7-AF75-D19562A849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76047F3-F51C-C5FC-F9D0-B9E55E0EC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2D1CE93-5119-6CAD-E8AF-875887FC86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62574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04FF01-D4ED-7546-76B0-6FC20A2FD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A8F7DA7-A39B-D46B-E4D9-43B22922D5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7CAF9A8-0A4A-FC58-0E59-F31C35AE14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F121A66-7895-7903-EA10-82EE15E50E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6483017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A67FA-05F6-2276-1440-AE47066F6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4C06900-D6D1-37FC-970B-064AB94E32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651E9F6-6F64-67D0-B366-1D7006DD2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CB8255-11EA-DF45-9D17-9599216BC3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205137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05083-6D93-99AB-C7CD-D9C16F4BD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568D81D-32E5-2F94-0DDD-C224E023BE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22BCF27-89BC-307A-82B9-B8548B37AE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26C22FD-6560-1D62-9F65-71C91CBF65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30941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2E523-7C7E-5AE1-FE6F-6958E0937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DB5C73B-0796-777F-B465-B7C8D8600C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08C6C0A-6BD2-9947-757D-F5FF9A3E3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Now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a full </a:t>
            </a:r>
            <a:r>
              <a:rPr lang="fr-FR" dirty="0" err="1"/>
              <a:t>fledged</a:t>
            </a:r>
            <a:r>
              <a:rPr lang="fr-FR" dirty="0"/>
              <a:t> web </a:t>
            </a:r>
            <a:r>
              <a:rPr lang="fr-FR" dirty="0" err="1"/>
              <a:t>framework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won’t</a:t>
            </a:r>
            <a:r>
              <a:rPr lang="fr-FR" dirty="0"/>
              <a:t> </a:t>
            </a:r>
            <a:r>
              <a:rPr lang="fr-FR" dirty="0" err="1"/>
              <a:t>build</a:t>
            </a:r>
            <a:r>
              <a:rPr lang="fr-FR" dirty="0"/>
              <a:t> </a:t>
            </a:r>
            <a:r>
              <a:rPr lang="fr-FR" dirty="0" err="1"/>
              <a:t>complicated</a:t>
            </a:r>
            <a:r>
              <a:rPr lang="fr-FR" dirty="0"/>
              <a:t> web applications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. But </a:t>
            </a:r>
            <a:r>
              <a:rPr lang="fr-FR" dirty="0" err="1"/>
              <a:t>it’s</a:t>
            </a:r>
            <a:r>
              <a:rPr lang="fr-FR" dirty="0"/>
              <a:t> not like </a:t>
            </a:r>
            <a:r>
              <a:rPr lang="fr-FR" dirty="0" err="1"/>
              <a:t>you</a:t>
            </a:r>
            <a:r>
              <a:rPr lang="fr-FR" dirty="0"/>
              <a:t> are </a:t>
            </a:r>
            <a:r>
              <a:rPr lang="fr-FR" dirty="0" err="1"/>
              <a:t>studying</a:t>
            </a:r>
            <a:r>
              <a:rPr lang="fr-FR" dirty="0"/>
              <a:t> data science to </a:t>
            </a:r>
            <a:r>
              <a:rPr lang="fr-FR" dirty="0" err="1"/>
              <a:t>be</a:t>
            </a:r>
            <a:r>
              <a:rPr lang="fr-FR" dirty="0"/>
              <a:t> a web </a:t>
            </a:r>
            <a:r>
              <a:rPr lang="fr-FR" dirty="0" err="1"/>
              <a:t>developer</a:t>
            </a:r>
            <a:r>
              <a:rPr lang="fr-FR" dirty="0"/>
              <a:t>, </a:t>
            </a: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do.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0DCD325-DF2A-DA1C-1FC9-D5CACE08A5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887120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07602-1112-BDBD-8D4D-F0EC75667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9230FD6-5B6E-C454-3C18-AFDDFAEFC3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2B58A5F-FCAC-6757-5BD9-CB2AD8698E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So the front end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decide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the user </a:t>
            </a:r>
            <a:r>
              <a:rPr lang="fr-FR" dirty="0" err="1"/>
              <a:t>sees</a:t>
            </a:r>
            <a:r>
              <a:rPr lang="fr-FR" dirty="0"/>
              <a:t>,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he</a:t>
            </a:r>
            <a:r>
              <a:rPr lang="fr-FR" dirty="0"/>
              <a:t> can do or </a:t>
            </a:r>
            <a:r>
              <a:rPr lang="fr-FR" dirty="0" err="1"/>
              <a:t>modify</a:t>
            </a:r>
            <a:r>
              <a:rPr lang="fr-FR" dirty="0"/>
              <a:t> or click on. You </a:t>
            </a:r>
            <a:r>
              <a:rPr lang="fr-FR" dirty="0" err="1"/>
              <a:t>define</a:t>
            </a:r>
            <a:r>
              <a:rPr lang="fr-FR" dirty="0"/>
              <a:t> the </a:t>
            </a:r>
            <a:r>
              <a:rPr lang="fr-FR" dirty="0" err="1"/>
              <a:t>layout</a:t>
            </a:r>
            <a:r>
              <a:rPr lang="fr-FR" dirty="0"/>
              <a:t> of the web application, the buttons, </a:t>
            </a:r>
            <a:r>
              <a:rPr lang="fr-FR" dirty="0" err="1"/>
              <a:t>sliders</a:t>
            </a:r>
            <a:r>
              <a:rPr lang="fr-FR" dirty="0"/>
              <a:t>, </a:t>
            </a:r>
            <a:r>
              <a:rPr lang="fr-FR" dirty="0" err="1"/>
              <a:t>what</a:t>
            </a:r>
            <a:r>
              <a:rPr lang="fr-FR" dirty="0"/>
              <a:t> visualisations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include</a:t>
            </a:r>
            <a:r>
              <a:rPr lang="fr-FR" dirty="0"/>
              <a:t>…</a:t>
            </a:r>
          </a:p>
          <a:p>
            <a:endParaRPr lang="fr-FR" dirty="0"/>
          </a:p>
          <a:p>
            <a:r>
              <a:rPr lang="fr-FR" dirty="0"/>
              <a:t>The back end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decide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content </a:t>
            </a:r>
            <a:r>
              <a:rPr lang="fr-FR" dirty="0" err="1"/>
              <a:t>populates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element</a:t>
            </a:r>
            <a:r>
              <a:rPr lang="fr-FR" dirty="0"/>
              <a:t> in the front end.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inside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graph, table, </a:t>
            </a:r>
            <a:r>
              <a:rPr lang="fr-FR" dirty="0" err="1"/>
              <a:t>what</a:t>
            </a:r>
            <a:r>
              <a:rPr lang="fr-FR" dirty="0"/>
              <a:t> data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slider</a:t>
            </a:r>
            <a:r>
              <a:rPr lang="fr-FR" dirty="0"/>
              <a:t> </a:t>
            </a:r>
            <a:r>
              <a:rPr lang="fr-FR" dirty="0" err="1"/>
              <a:t>refers</a:t>
            </a:r>
            <a:r>
              <a:rPr lang="fr-FR" dirty="0"/>
              <a:t> to, etc. etc.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964BE84-DA44-3B82-7C4C-6EE1253992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2546097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475FA-3DED-C369-8616-8571A629E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2DD27A6-53F1-2749-1CFE-7775065D1A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DED3CDA-0655-1832-176D-90269DBFEF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A2DC38B-6755-B35A-E587-E5BB132EB3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265939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11205-750B-DD39-F15D-1BD4CC7720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AD6C304-D4A1-4102-A4EE-F2C470EA18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DBBD51B-6F5A-4B1E-0B21-17F4C159D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E29D200-DEEE-05F8-4976-0477AE64BE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2010839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EDA8C-F2AC-C076-108B-B014F0AEA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16D50D4-6F1E-61CD-65C9-1C62668FA0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3CEE6D1-D08E-F4DA-9428-B451626075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BB390FF-9365-5D7A-2F32-779F64DFCB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4781150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3D4897-6A74-957F-5101-D5C9CD34D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4372D45-2033-15FD-E1D9-5F686043DE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1266E46-EB7B-AB1A-F93E-992E0B2FE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FF95EA9-183F-3165-809F-C0050F7795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037518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A8D83-718F-2D81-FF65-C8671DBE0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82F109A-6EA3-31E5-1E69-99A556E904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2D3E65A-0136-919F-D0C4-595BDB428B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0C61587-9B9F-32F8-CE89-6FDF40ACF7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542108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30257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22DF1-68EA-68CB-6966-6DE829177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4E23248-4722-20BC-CB90-D6AAEB55B0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0235133-3CD2-7726-F129-85ED1B8C7D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Authority</a:t>
            </a:r>
            <a:r>
              <a:rPr lang="fr-FR" dirty="0"/>
              <a:t> figure: </a:t>
            </a:r>
            <a:r>
              <a:rPr lang="fr-FR" dirty="0" err="1"/>
              <a:t>maybe</a:t>
            </a:r>
            <a:r>
              <a:rPr lang="fr-FR" dirty="0"/>
              <a:t> not at first, but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quickly</a:t>
            </a:r>
            <a:r>
              <a:rPr lang="fr-FR" dirty="0"/>
              <a:t> </a:t>
            </a:r>
            <a:r>
              <a:rPr lang="fr-FR" dirty="0" err="1"/>
              <a:t>become</a:t>
            </a:r>
            <a:r>
              <a:rPr lang="fr-FR" dirty="0"/>
              <a:t> one</a:t>
            </a:r>
          </a:p>
          <a:p>
            <a:r>
              <a:rPr lang="fr-FR" dirty="0" err="1"/>
              <a:t>Also</a:t>
            </a:r>
            <a:r>
              <a:rPr lang="fr-FR" dirty="0"/>
              <a:t>, </a:t>
            </a:r>
            <a:r>
              <a:rPr lang="fr-FR" dirty="0" err="1"/>
              <a:t>told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already</a:t>
            </a:r>
            <a:r>
              <a:rPr lang="fr-FR" dirty="0"/>
              <a:t>, but </a:t>
            </a:r>
            <a:r>
              <a:rPr lang="fr-FR" dirty="0" err="1"/>
              <a:t>don’t</a:t>
            </a:r>
            <a:r>
              <a:rPr lang="fr-FR" dirty="0"/>
              <a:t> </a:t>
            </a:r>
            <a:r>
              <a:rPr lang="fr-FR" dirty="0" err="1"/>
              <a:t>market</a:t>
            </a:r>
            <a:r>
              <a:rPr lang="fr-FR" dirty="0"/>
              <a:t> </a:t>
            </a:r>
            <a:r>
              <a:rPr lang="fr-FR" dirty="0" err="1"/>
              <a:t>yourself</a:t>
            </a:r>
            <a:r>
              <a:rPr lang="fr-FR" dirty="0"/>
              <a:t> as a « </a:t>
            </a:r>
            <a:r>
              <a:rPr lang="fr-FR" dirty="0" err="1"/>
              <a:t>graduate</a:t>
            </a:r>
            <a:r>
              <a:rPr lang="fr-FR" dirty="0"/>
              <a:t> ». </a:t>
            </a:r>
            <a:r>
              <a:rPr lang="fr-FR" dirty="0" err="1"/>
              <a:t>Consider</a:t>
            </a:r>
            <a:r>
              <a:rPr lang="fr-FR" dirty="0"/>
              <a:t> </a:t>
            </a:r>
            <a:r>
              <a:rPr lang="fr-FR" dirty="0" err="1"/>
              <a:t>yourself</a:t>
            </a:r>
            <a:r>
              <a:rPr lang="fr-FR" dirty="0"/>
              <a:t> more of a </a:t>
            </a:r>
            <a:r>
              <a:rPr lang="fr-FR" dirty="0" err="1"/>
              <a:t>working</a:t>
            </a:r>
            <a:r>
              <a:rPr lang="fr-FR" dirty="0"/>
              <a:t>, </a:t>
            </a:r>
            <a:r>
              <a:rPr lang="fr-FR" dirty="0" err="1"/>
              <a:t>fully</a:t>
            </a:r>
            <a:r>
              <a:rPr lang="fr-FR" dirty="0"/>
              <a:t> capable </a:t>
            </a:r>
            <a:r>
              <a:rPr lang="fr-FR" dirty="0" err="1"/>
              <a:t>professional</a:t>
            </a:r>
            <a:r>
              <a:rPr lang="fr-FR" dirty="0"/>
              <a:t>. You know how to do data science </a:t>
            </a:r>
            <a:r>
              <a:rPr lang="fr-FR" dirty="0" err="1"/>
              <a:t>already</a:t>
            </a:r>
            <a:r>
              <a:rPr lang="fr-FR" dirty="0"/>
              <a:t> (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got</a:t>
            </a:r>
            <a:r>
              <a:rPr lang="fr-FR" dirty="0"/>
              <a:t> a </a:t>
            </a:r>
            <a:r>
              <a:rPr lang="fr-FR" dirty="0" err="1"/>
              <a:t>degree</a:t>
            </a:r>
            <a:r>
              <a:rPr lang="fr-FR" dirty="0"/>
              <a:t> in </a:t>
            </a:r>
            <a:r>
              <a:rPr lang="fr-FR" dirty="0" err="1"/>
              <a:t>that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know.)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75934A-F260-5614-568F-3A9A4CA04B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1208069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56285-D5F8-D071-0226-EF7D97F79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2DC0106-7218-0732-539C-87C54F6B7A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2D47D75-256F-96B9-8589-E231791EAC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53D26D-BB08-4CD4-4BCD-4F3E04EF2D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5396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D6C7F-1529-8B20-5829-5FA494230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B56517D-7A83-AF7D-BA2A-0C14F6A5F1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97B2317-7D17-7CB0-EBEC-B6CB08FB22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95E4DC8-53B0-28EC-CD77-B6D8AEBF7F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9184495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14395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6D91B-A09E-E9F2-E0CC-2F6F02D01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E9BAC93-2934-7080-2DF8-A96167120A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C442E66-E77C-4F3C-90A3-DCF35DDA9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You are not aware how reliant you are on concepts you take for granted or </a:t>
            </a:r>
            <a:r>
              <a:rPr lang="en-US" dirty="0">
                <a:solidFill>
                  <a:srgbClr val="E76321"/>
                </a:solidFill>
              </a:rPr>
              <a:t>don’t fully understand yourself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dirty="0" err="1"/>
              <a:t>I’m</a:t>
            </a:r>
            <a:r>
              <a:rPr lang="fr-FR" b="0" dirty="0"/>
              <a:t> </a:t>
            </a:r>
            <a:r>
              <a:rPr lang="fr-FR" b="0" dirty="0" err="1"/>
              <a:t>pretty</a:t>
            </a:r>
            <a:r>
              <a:rPr lang="fr-FR" b="0" dirty="0"/>
              <a:t> sure not a lot of </a:t>
            </a:r>
            <a:r>
              <a:rPr lang="fr-FR" b="0" dirty="0" err="1"/>
              <a:t>you</a:t>
            </a:r>
            <a:r>
              <a:rPr lang="fr-FR" b="0" dirty="0"/>
              <a:t> can </a:t>
            </a:r>
            <a:r>
              <a:rPr lang="fr-FR" b="0" dirty="0" err="1"/>
              <a:t>explain</a:t>
            </a:r>
            <a:r>
              <a:rPr lang="fr-FR" b="0" dirty="0"/>
              <a:t> </a:t>
            </a:r>
            <a:r>
              <a:rPr lang="fr-FR" b="0" dirty="0" err="1"/>
              <a:t>these</a:t>
            </a:r>
            <a:r>
              <a:rPr lang="fr-FR" b="0" dirty="0"/>
              <a:t> concepts </a:t>
            </a:r>
            <a:r>
              <a:rPr lang="fr-FR" b="0" dirty="0" err="1"/>
              <a:t>clearly</a:t>
            </a:r>
            <a:r>
              <a:rPr lang="fr-FR" b="0" dirty="0"/>
              <a:t>. Not </a:t>
            </a:r>
            <a:r>
              <a:rPr lang="fr-FR" b="0" dirty="0" err="1"/>
              <a:t>that</a:t>
            </a:r>
            <a:r>
              <a:rPr lang="fr-FR" b="0" dirty="0"/>
              <a:t> </a:t>
            </a:r>
            <a:r>
              <a:rPr lang="fr-FR" b="0" dirty="0" err="1"/>
              <a:t>you</a:t>
            </a:r>
            <a:r>
              <a:rPr lang="fr-FR" b="0" dirty="0"/>
              <a:t> </a:t>
            </a:r>
            <a:r>
              <a:rPr lang="fr-FR" b="0" dirty="0" err="1"/>
              <a:t>don’t</a:t>
            </a:r>
            <a:r>
              <a:rPr lang="fr-FR" b="0" dirty="0"/>
              <a:t> </a:t>
            </a:r>
            <a:r>
              <a:rPr lang="fr-FR" b="0" dirty="0" err="1"/>
              <a:t>understand</a:t>
            </a:r>
            <a:r>
              <a:rPr lang="fr-FR" b="0" dirty="0"/>
              <a:t> </a:t>
            </a:r>
            <a:r>
              <a:rPr lang="fr-FR" b="0" dirty="0" err="1"/>
              <a:t>them</a:t>
            </a:r>
            <a:endParaRPr lang="fr-FR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dirty="0"/>
              <a:t>I </a:t>
            </a:r>
            <a:r>
              <a:rPr lang="fr-FR" b="0" dirty="0" err="1"/>
              <a:t>got</a:t>
            </a:r>
            <a:r>
              <a:rPr lang="fr-FR" b="0" dirty="0"/>
              <a:t> </a:t>
            </a:r>
            <a:r>
              <a:rPr lang="fr-FR" b="0" dirty="0" err="1"/>
              <a:t>asked</a:t>
            </a:r>
            <a:r>
              <a:rPr lang="fr-FR" b="0" dirty="0"/>
              <a:t> in a interview once to </a:t>
            </a:r>
            <a:r>
              <a:rPr lang="fr-FR" b="0" dirty="0" err="1"/>
              <a:t>explain</a:t>
            </a:r>
            <a:r>
              <a:rPr lang="fr-FR" b="0" dirty="0"/>
              <a:t> a </a:t>
            </a:r>
            <a:r>
              <a:rPr lang="fr-FR" b="0" dirty="0" err="1"/>
              <a:t>logistic</a:t>
            </a:r>
            <a:r>
              <a:rPr lang="fr-FR" b="0" dirty="0"/>
              <a:t> </a:t>
            </a:r>
            <a:r>
              <a:rPr lang="fr-FR" b="0" dirty="0" err="1"/>
              <a:t>regression</a:t>
            </a:r>
            <a:r>
              <a:rPr lang="fr-FR" b="0" dirty="0"/>
              <a:t> in </a:t>
            </a:r>
            <a:r>
              <a:rPr lang="fr-FR" b="0" dirty="0" err="1"/>
              <a:t>layman</a:t>
            </a:r>
            <a:r>
              <a:rPr lang="fr-FR" b="0" dirty="0"/>
              <a:t> </a:t>
            </a:r>
            <a:r>
              <a:rPr lang="fr-FR" b="0" dirty="0" err="1"/>
              <a:t>terms</a:t>
            </a:r>
            <a:r>
              <a:rPr lang="fr-FR" b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E298FB8-278B-2CE2-9572-985226F264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7392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892A0-271D-E37D-274F-92B666A334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4D106D0-1E83-B02F-E73C-18B002EE7E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83E7C1D-4A0D-0A5E-ED5C-0AC2F895AA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Easier for some than others, it depends on how you are used to learn things. Some prefer to simplify complicated concepts to learn them: they will be better at this exercise.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2976291-2114-5319-52F8-ABE68C789B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66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97B6F-DC8D-2486-5BB0-EF72EC5ED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6217BCC-FBED-6CD7-DEEA-E835880D32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BDFCD5A-2725-67E8-19CF-1BE9C70A3B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[Details] The details you can change on the fly depending on who you are talking to, and if you need them to need</a:t>
            </a:r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16833FB-4092-F0B0-9182-A19BB72FC6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85790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AD7CF-5798-5476-889D-D1A5D57FB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BD5ECA0-3E6F-8DE6-1D5F-85E73D493E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9495F0D-6E06-417C-7138-C0653AE477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722435D-A21D-9E69-08DB-83B2BEFA3D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2555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FB03C-8A5C-AEF6-B758-0F185F99E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0198CEE-1D2B-A3D2-6EEA-2C27192DDD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BB0EE99-BCE9-28E6-1C64-39F3944DDF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E.g. do they really need to know about all the subtleties of your microsimulation model?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93E5B01-BCF8-E837-708D-32ABDE5E92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35533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CD4558-8E25-3219-B2B5-033515007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E019A02-CC95-ADB2-E8B5-045F31DCAE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E399DAD-AD44-EA83-6930-BBFA22CA88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Your audience is often going to be non-technical people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4F5FCA9-ED31-05E4-9287-831107B6DD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9161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3691F6-10B2-4CEB-4B98-74B36AAD4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1DDFB5F-ABB8-AE33-9AB1-6F498D0FDB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B594228-8AA0-B1DE-CABF-3FAE21E3A4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Keep in mind that most of the time people won’t be as knowledgeable as you about statistics.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don’t already know who you are going to present to, best way to save time is just to ask around about them (if you know people that know them).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DC37FE5-26FD-80A1-74BE-A11E5E8FEA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625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F4A1A-7B35-46C1-2D76-E46BF5593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BE5FDDE-F2AC-F514-FB88-B56A0F2509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5609B66-8B1C-3A9A-B8F5-91370030D9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329FBBD-6EA1-4485-5B5C-4C1AD9D04A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86194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788EA-7997-9AAC-598A-B3934CD5D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AC25865-8C6B-0C94-9942-8B8879EEB1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C80ABF7-13A0-A73A-5CCB-89349B444B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7FAAFBB-E6C6-0726-3C19-973F688CAC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37011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9DA99-CC36-353A-1C9D-337BC59A6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134C924-17F5-16D6-118E-B28BBAED7D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1E084E3-1E88-8023-BC6F-9820E6B019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B1FC10-2C98-ECD1-7B99-08D1AABAFC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16663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A1D7E0-8CDA-DAF8-416B-E913FC0AB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CA57107-2845-A90F-C55D-2921DAF622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48C72E6-14F1-D4B3-BEC5-224C276404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This </a:t>
            </a:r>
            <a:r>
              <a:rPr lang="fr-FR" dirty="0" err="1"/>
              <a:t>is</a:t>
            </a:r>
            <a:r>
              <a:rPr lang="fr-FR" dirty="0"/>
              <a:t> an </a:t>
            </a:r>
            <a:r>
              <a:rPr lang="fr-FR" dirty="0" err="1"/>
              <a:t>old</a:t>
            </a:r>
            <a:r>
              <a:rPr lang="fr-FR" dirty="0"/>
              <a:t> concept </a:t>
            </a:r>
            <a:r>
              <a:rPr lang="fr-FR" dirty="0" err="1"/>
              <a:t>from</a:t>
            </a:r>
            <a:r>
              <a:rPr lang="fr-FR" dirty="0"/>
              <a:t> 40 </a:t>
            </a:r>
            <a:r>
              <a:rPr lang="fr-FR" dirty="0" err="1"/>
              <a:t>yeas</a:t>
            </a:r>
            <a:r>
              <a:rPr lang="fr-FR" dirty="0"/>
              <a:t> </a:t>
            </a:r>
            <a:r>
              <a:rPr lang="fr-FR" dirty="0" err="1"/>
              <a:t>ago</a:t>
            </a:r>
            <a:r>
              <a:rPr lang="fr-FR" dirty="0"/>
              <a:t>. It </a:t>
            </a:r>
            <a:r>
              <a:rPr lang="fr-FR" dirty="0" err="1"/>
              <a:t>is</a:t>
            </a:r>
            <a:r>
              <a:rPr lang="fr-FR" dirty="0"/>
              <a:t> more or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adopted</a:t>
            </a:r>
            <a:r>
              <a:rPr lang="fr-FR" dirty="0"/>
              <a:t> </a:t>
            </a:r>
            <a:r>
              <a:rPr lang="fr-FR" dirty="0" err="1"/>
              <a:t>now</a:t>
            </a:r>
            <a:r>
              <a:rPr lang="fr-FR" dirty="0"/>
              <a:t>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48BD3B2-94BB-1FA8-D58A-BB033B87F6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30880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B4441-39BF-2FD0-4A2C-6B578F016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21D4B02-D130-E756-1333-A79E09200C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260B145-45F1-0E88-7A52-F3455E19AE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Ask</a:t>
            </a:r>
            <a:r>
              <a:rPr lang="fr-FR" dirty="0"/>
              <a:t> </a:t>
            </a:r>
            <a:r>
              <a:rPr lang="fr-FR" dirty="0" err="1"/>
              <a:t>students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prefer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78AE7BB-DB05-E64F-35B7-3F3D7D4618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4245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451F2-8CD6-0702-3216-722F7B011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9D75FCF-278A-066B-9A6D-8F56E8BE5E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DF7C68C-DAD4-E29F-E6B4-D1C8AE7BBA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got</a:t>
            </a:r>
            <a:r>
              <a:rPr lang="fr-FR" dirty="0"/>
              <a:t> </a:t>
            </a:r>
            <a:r>
              <a:rPr lang="fr-FR" dirty="0" err="1"/>
              <a:t>rid</a:t>
            </a:r>
            <a:r>
              <a:rPr lang="fr-FR" dirty="0"/>
              <a:t> off: </a:t>
            </a:r>
            <a:r>
              <a:rPr lang="fr-FR" dirty="0" err="1"/>
              <a:t>grid</a:t>
            </a:r>
            <a:r>
              <a:rPr lang="fr-FR" dirty="0"/>
              <a:t> </a:t>
            </a:r>
            <a:r>
              <a:rPr lang="fr-FR" dirty="0" err="1"/>
              <a:t>lines</a:t>
            </a:r>
            <a:r>
              <a:rPr lang="fr-FR" dirty="0"/>
              <a:t>, y axis, </a:t>
            </a:r>
            <a:r>
              <a:rPr lang="fr-FR" dirty="0" err="1"/>
              <a:t>shortened</a:t>
            </a:r>
            <a:r>
              <a:rPr lang="fr-FR" dirty="0"/>
              <a:t> labels, </a:t>
            </a:r>
            <a:r>
              <a:rPr lang="fr-FR" dirty="0" err="1"/>
              <a:t>decimals</a:t>
            </a:r>
            <a:r>
              <a:rPr lang="fr-FR" dirty="0"/>
              <a:t>, </a:t>
            </a:r>
            <a:r>
              <a:rPr lang="fr-FR" dirty="0" err="1"/>
              <a:t>ugly</a:t>
            </a:r>
            <a:r>
              <a:rPr lang="fr-FR" dirty="0"/>
              <a:t> 3D, the </a:t>
            </a:r>
            <a:r>
              <a:rPr lang="fr-FR" dirty="0" err="1"/>
              <a:t>visual</a:t>
            </a:r>
            <a:r>
              <a:rPr lang="fr-FR" dirty="0"/>
              <a:t> </a:t>
            </a:r>
            <a:r>
              <a:rPr lang="fr-FR" dirty="0" err="1"/>
              <a:t>effect</a:t>
            </a:r>
            <a:r>
              <a:rPr lang="fr-FR" dirty="0"/>
              <a:t> on the bars, the font, </a:t>
            </a:r>
            <a:r>
              <a:rPr lang="fr-FR" dirty="0" err="1"/>
              <a:t>used</a:t>
            </a:r>
            <a:r>
              <a:rPr lang="fr-FR" dirty="0"/>
              <a:t> </a:t>
            </a:r>
            <a:r>
              <a:rPr lang="fr-FR" dirty="0" err="1"/>
              <a:t>color</a:t>
            </a:r>
            <a:r>
              <a:rPr lang="fr-FR" dirty="0"/>
              <a:t> highlights to </a:t>
            </a:r>
            <a:r>
              <a:rPr lang="fr-FR" dirty="0" err="1"/>
              <a:t>attract</a:t>
            </a:r>
            <a:r>
              <a:rPr lang="fr-FR" dirty="0"/>
              <a:t> attention, active </a:t>
            </a:r>
            <a:r>
              <a:rPr lang="fr-FR" dirty="0" err="1"/>
              <a:t>title</a:t>
            </a:r>
            <a:r>
              <a:rPr lang="fr-FR" dirty="0"/>
              <a:t>, </a:t>
            </a:r>
            <a:r>
              <a:rPr lang="fr-FR" dirty="0" err="1"/>
              <a:t>grey</a:t>
            </a:r>
            <a:r>
              <a:rPr lang="fr-FR" dirty="0"/>
              <a:t>/</a:t>
            </a:r>
            <a:r>
              <a:rPr lang="fr-FR" dirty="0" err="1"/>
              <a:t>desaturated</a:t>
            </a:r>
            <a:r>
              <a:rPr lang="fr-FR" dirty="0"/>
              <a:t> </a:t>
            </a:r>
            <a:r>
              <a:rPr lang="fr-FR" dirty="0" err="1"/>
              <a:t>color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the </a:t>
            </a:r>
            <a:r>
              <a:rPr lang="fr-FR" dirty="0" err="1"/>
              <a:t>author</a:t>
            </a:r>
            <a:r>
              <a:rPr lang="fr-FR" dirty="0"/>
              <a:t> </a:t>
            </a:r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want</a:t>
            </a:r>
            <a:r>
              <a:rPr lang="fr-FR" dirty="0"/>
              <a:t> us to look at, data labels in the bars in white, </a:t>
            </a:r>
            <a:r>
              <a:rPr lang="fr-FR" dirty="0" err="1"/>
              <a:t>better</a:t>
            </a:r>
            <a:r>
              <a:rPr lang="fr-FR" dirty="0"/>
              <a:t> harmonisation of font size, </a:t>
            </a:r>
            <a:r>
              <a:rPr lang="fr-FR" dirty="0" err="1"/>
              <a:t>removed</a:t>
            </a:r>
            <a:r>
              <a:rPr lang="fr-FR" dirty="0"/>
              <a:t> </a:t>
            </a:r>
            <a:r>
              <a:rPr lang="fr-FR" dirty="0" err="1"/>
              <a:t>tick</a:t>
            </a:r>
            <a:r>
              <a:rPr lang="fr-FR" dirty="0"/>
              <a:t> marks</a:t>
            </a:r>
          </a:p>
          <a:p>
            <a:endParaRPr lang="fr-FR" dirty="0"/>
          </a:p>
          <a:p>
            <a:r>
              <a:rPr lang="fr-FR" dirty="0" err="1"/>
              <a:t>Still</a:t>
            </a:r>
            <a:r>
              <a:rPr lang="fr-FR" dirty="0"/>
              <a:t> </a:t>
            </a:r>
            <a:r>
              <a:rPr lang="fr-FR" dirty="0" err="1"/>
              <a:t>things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can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rid</a:t>
            </a:r>
            <a:r>
              <a:rPr lang="fr-FR" dirty="0"/>
              <a:t> of: </a:t>
            </a:r>
            <a:r>
              <a:rPr lang="fr-FR" dirty="0" err="1"/>
              <a:t>lower</a:t>
            </a:r>
            <a:r>
              <a:rPr lang="fr-FR" dirty="0"/>
              <a:t> border, the percentages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DB759CD-C4DE-143B-8D8A-3C0F70439F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9226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1AF3AE-99D7-D4AB-8DE5-C3E8AAABD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CABB561-B894-08E6-8D57-365D619964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D4A709D-1AED-D807-4DF9-BE474A386A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B7C1F9C-758F-5F9E-F81C-CD2039C739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7411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FA878-B7A7-BD91-8105-9FB95E631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CD31182-2100-2CDF-39A1-370756C1BF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2FA67BE-C979-A23F-C40C-AAD38A98E5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2AC10F8-2D10-037B-A45C-792B99120D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58088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3E897-CF8F-5CE2-5961-635F6B8B3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575BFCD-CD06-F02D-378F-629A3B0B72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9000EE1-54D7-E17B-0BB8-C376A7CDAA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430F1EA-514C-AF73-F3DA-0AEB67C4D7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3466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240472-07FB-EA3E-46EA-752CEE804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69B4419-022F-4999-FD80-823C29D233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CA1213D-9254-03D5-B87A-F3F26031A7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33316D8-2A5D-FEC5-D71B-B881257211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203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FD56F-08CD-9393-A5D9-AE151006A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8E9B4A5-0016-D5A0-9EAA-BFD007D70F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ADC4307-F8A9-F8AD-D441-CA131AD266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75DD9E3-4135-8169-A7A7-3035F31781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9923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77B3D-2227-436B-7454-623A51340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9D6D964-D50A-79DE-872E-C11A1FFE47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90D2D1E-A73E-4E1F-DB5B-2434C7B3D6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E52FE75-3BE7-F869-6B0E-F93DE47138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7098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8B4176-74DB-A55F-88E4-105C9ED04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FD25F37-EA84-8FA9-F090-D1AAE9A275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457DF5F-CBDD-02D5-D37C-8B3211A8EE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D5B985A-16AD-1494-99DF-220C3DC059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21332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CF2E9-2627-45FC-F59D-C8CBAA408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DCAAE05-9256-3F9D-FE23-853D430F05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CBBA7F0-048B-059F-CC63-26F0C38BD2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28FC723-BBB8-DFF5-F9BF-9B70C7B3C5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9592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F3DFC-3757-61B8-1662-C562CA70B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F649F7E-3FAF-38EB-8A44-E9D4FFE691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6949D19-0254-9344-1D19-EC83BDE4F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92D20C-7732-E576-4EED-A6684FE6EF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81021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385D31-FFB7-B5A6-5520-301371866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62038F4-47C2-3D69-27F5-41570D1250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DF72057-0D0F-06FA-ED6B-B21E3EE050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C63FDBE-7DF7-AB63-88F1-F6FD9E5B6F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80665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3A6F8-0309-E90F-E753-895CB5C4A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B6946E4-4A9C-8A35-1974-082BEB2167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94E9AF4-E534-15E1-CFAA-20B07A9A46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F91B54E-D4FF-325A-7CD8-31801430AA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492402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2BCEA3-BB67-4FA8-6D18-B64423809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B0E0CD7-DD58-5C7D-A022-3668FFAC5B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540B085-0D0D-2E3A-FBAC-641C733F63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3AA6A48-FB77-B50E-8332-4BB517160A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501751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BD4FF-1FF2-0490-FF9A-C2C0FCDF0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A568CC9-A464-FD8F-88A0-CE79CA0EA5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69D0403-2640-D023-CEDB-360332EF0C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Note: I </a:t>
            </a:r>
            <a:r>
              <a:rPr lang="fr-FR" dirty="0" err="1"/>
              <a:t>did</a:t>
            </a:r>
            <a:r>
              <a:rPr lang="fr-FR" dirty="0"/>
              <a:t> not put an active </a:t>
            </a:r>
            <a:r>
              <a:rPr lang="fr-FR" dirty="0" err="1"/>
              <a:t>title</a:t>
            </a:r>
            <a:r>
              <a:rPr lang="fr-FR" dirty="0"/>
              <a:t>. That </a:t>
            </a:r>
            <a:r>
              <a:rPr lang="fr-FR" dirty="0" err="1"/>
              <a:t>was</a:t>
            </a:r>
            <a:r>
              <a:rPr lang="fr-FR" dirty="0"/>
              <a:t> for a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paper</a:t>
            </a:r>
            <a:r>
              <a:rPr lang="fr-FR" dirty="0"/>
              <a:t> (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practice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common</a:t>
            </a:r>
            <a:r>
              <a:rPr lang="fr-FR" dirty="0"/>
              <a:t>).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C2044FA-4F3E-731D-4029-BFA6CDCA9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0126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18B7E-71FA-24C3-5F99-8E7C0D7DF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6F87555-E8D9-11BF-AD28-19A10AF74C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4035B9E-C622-5063-D3A5-CE72E51A33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Note: I </a:t>
            </a:r>
            <a:r>
              <a:rPr lang="fr-FR" dirty="0" err="1"/>
              <a:t>did</a:t>
            </a:r>
            <a:r>
              <a:rPr lang="fr-FR" dirty="0"/>
              <a:t> not put an active </a:t>
            </a:r>
            <a:r>
              <a:rPr lang="fr-FR" dirty="0" err="1"/>
              <a:t>title</a:t>
            </a:r>
            <a:r>
              <a:rPr lang="fr-FR" dirty="0"/>
              <a:t>. That </a:t>
            </a:r>
            <a:r>
              <a:rPr lang="fr-FR" dirty="0" err="1"/>
              <a:t>was</a:t>
            </a:r>
            <a:r>
              <a:rPr lang="fr-FR" dirty="0"/>
              <a:t> for a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paper</a:t>
            </a:r>
            <a:r>
              <a:rPr lang="fr-FR" dirty="0"/>
              <a:t> (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practice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common</a:t>
            </a:r>
            <a:r>
              <a:rPr lang="fr-FR" dirty="0"/>
              <a:t>).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DAF7A8F-7CAB-2A14-FD93-5979F95014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518867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DA555-4292-5DC3-A062-DF70F3A25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E89D702-5A68-D119-CCA8-EBC39FC99D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56DE1CE-344D-ECBF-07AC-4C60A5673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6B1CA82-E4C6-ECFF-D823-F45F9CC54A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85063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7D684-54C1-7DDF-AF63-DFD172941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AF2B9CD-F33A-D67C-80DC-C4761D2523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2FFC648-E054-6AF9-0CFF-A099FC5A98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71A1AEC-A5D6-8B68-894A-E07739EF5B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2317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70F83-B3DB-39FE-08CA-E068DE508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F56B355-43CD-B725-8C18-36D23D4699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1A2DFF0-8198-F0A8-AD8B-11E63269EB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8DDAC09-E014-EEDD-4310-5F58708269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43397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879FE8-04C2-6F01-9417-57095292E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7C4DF3C-D214-6D14-5D9A-EC7D2263E6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1DDCC3B-C77C-9827-E4C2-CEC560C1F1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EF47969-D3AC-8150-2990-816CA45FD5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758843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7B181-30DF-894D-491A-8BE45A1E8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39085E8-1498-7BB4-D78A-00E8BD2712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5FA28C2-C92D-DACD-B80E-BEFF612481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FA3A573-78D8-FC18-0BE7-BF05267F49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443204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698147-5E84-8C3E-7748-344C4BB37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D8638FE-D6B3-ECBA-08BE-4FB23C91C2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DE9E225-F34C-3636-7BE2-9EE707AB08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367B53-11E9-61AC-19CB-256FCCDFE3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68504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47851-F491-BFBD-94DC-05829157D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1DE66EA-1336-2AE7-D5C9-2935D6561D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895D99F-2655-A26A-187E-2837E42907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99FA157-6165-732D-8483-AEAE6F5F1B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29999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DBD43-9583-9F81-0023-9C7F4F927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CD81E99-2FB2-F8B5-8AB4-376E26F905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E9B2FD6-B54F-0329-CDB0-CFD23339FD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E15E5AF-BD39-9F33-E529-E1C5350238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796524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FFF64-5253-5C65-40A9-2ABC24E69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6A942EC-4C9D-5651-B89B-D587C3A1A8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6AF6CCE-E984-E3D8-CD44-3B75341B3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Only</a:t>
            </a:r>
            <a:r>
              <a:rPr lang="fr-FR" dirty="0"/>
              <a:t> time </a:t>
            </a:r>
            <a:r>
              <a:rPr lang="fr-FR" dirty="0" err="1"/>
              <a:t>I’ve</a:t>
            </a:r>
            <a:r>
              <a:rPr lang="fr-FR" dirty="0"/>
              <a:t> </a:t>
            </a:r>
            <a:r>
              <a:rPr lang="fr-FR" dirty="0" err="1"/>
              <a:t>done</a:t>
            </a:r>
            <a:r>
              <a:rPr lang="fr-FR" dirty="0"/>
              <a:t> a </a:t>
            </a:r>
            <a:r>
              <a:rPr lang="fr-FR" dirty="0" err="1"/>
              <a:t>three-way</a:t>
            </a:r>
            <a:r>
              <a:rPr lang="fr-FR" dirty="0"/>
              <a:t> table </a:t>
            </a:r>
            <a:r>
              <a:rPr lang="fr-FR" dirty="0" err="1"/>
              <a:t>was</a:t>
            </a:r>
            <a:r>
              <a:rPr lang="fr-FR" dirty="0"/>
              <a:t> for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paper</a:t>
            </a:r>
            <a:r>
              <a:rPr lang="fr-FR" dirty="0"/>
              <a:t>. It </a:t>
            </a:r>
            <a:r>
              <a:rPr lang="fr-FR" dirty="0" err="1"/>
              <a:t>was</a:t>
            </a:r>
            <a:r>
              <a:rPr lang="fr-FR" dirty="0"/>
              <a:t> to compare to cross-tabulations over time.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B8BC021-0525-D6D7-D4AF-100321405B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25039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38CDD-AC7A-8713-1F13-6D061CA50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C62EE3F-B691-956E-94F0-2EE06045D9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F53A0EA-E117-E472-5AC5-51AAC808BE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A009847-8E0A-5E67-1684-88AEA6E561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016368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0B0FD-5E8D-87F4-48F4-03954070F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9A42A4A-49CC-95D3-BE49-65635E24F1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5C78CD4-5923-601C-984C-EB226F5E04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61FEF30-A5E6-6A59-A4F2-DA7986F445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825251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E775E-1BA0-3CC7-92B7-D915FD3F3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7B49095-E094-2D2B-84BF-F1DDD9B6B5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189E830-F1D6-C571-28C8-EB20DBD501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37FFFC9-7960-3EC8-F9B9-71DEE08110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576738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00B58-3165-3E2F-12FE-6C26E48EEF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6AF1835-3428-7AF0-9D2A-06CDD14270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ACD83A3-103F-959D-C245-B4E11313A5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Only</a:t>
            </a:r>
            <a:r>
              <a:rPr lang="fr-FR" dirty="0"/>
              <a:t> time </a:t>
            </a:r>
            <a:r>
              <a:rPr lang="fr-FR" dirty="0" err="1"/>
              <a:t>I’ve</a:t>
            </a:r>
            <a:r>
              <a:rPr lang="fr-FR" dirty="0"/>
              <a:t> </a:t>
            </a:r>
            <a:r>
              <a:rPr lang="fr-FR" dirty="0" err="1"/>
              <a:t>done</a:t>
            </a:r>
            <a:r>
              <a:rPr lang="fr-FR" dirty="0"/>
              <a:t> a </a:t>
            </a:r>
            <a:r>
              <a:rPr lang="fr-FR" dirty="0" err="1"/>
              <a:t>three-way</a:t>
            </a:r>
            <a:r>
              <a:rPr lang="fr-FR" dirty="0"/>
              <a:t> table </a:t>
            </a:r>
            <a:r>
              <a:rPr lang="fr-FR" dirty="0" err="1"/>
              <a:t>was</a:t>
            </a:r>
            <a:r>
              <a:rPr lang="fr-FR" dirty="0"/>
              <a:t> for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paper</a:t>
            </a:r>
            <a:r>
              <a:rPr lang="fr-FR" dirty="0"/>
              <a:t>. It </a:t>
            </a:r>
            <a:r>
              <a:rPr lang="fr-FR" dirty="0" err="1"/>
              <a:t>was</a:t>
            </a:r>
            <a:r>
              <a:rPr lang="fr-FR" dirty="0"/>
              <a:t> to compare to cross-tabulations over time.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DF630CF-D119-8B96-CC82-75AEBAB3CC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908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91C57-02A4-C432-C433-2686A8E1D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71DFB6C-3A8C-33A5-DF02-1F1783E35C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550661F-F173-00CC-9AA9-18BAD8B1FD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BC28A47-2467-CDCC-22F7-397720B425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662727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C8BA82-FAB1-4C7E-B34E-D8A1906A8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FDE5525-8E5E-CC82-0E69-EDA146F2A2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CAC9A02-7BF3-0B69-567A-5290049B2C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7E04BE1-F4BD-35C9-6BEF-C00A058B3B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953616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399F1-8E38-AC23-AF96-153B8E4379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19576B2-FF8D-E43A-B162-22A8654436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D93B65D-CEA9-91D4-4297-8BD7394433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4CDE5C-564D-99F7-8780-857047D4B4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92250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380CF-4FBC-A9BD-138C-A1FA761F0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F9D1DC4-4DA4-3126-213B-8CA7FA7A0E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69EEE9E-B917-6ED7-3E22-5A4FB031A1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F257DA-89DA-E49D-B3CA-DCF523DD19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47889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6812A-C3C9-36CE-03EF-A574BF7E2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FEABBC1-6934-6B79-856D-99E06C287F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484EDAB-AFF4-B017-A50F-2B6242A41F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6E17DB-3994-4A3A-CB21-AB4E8535ED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4977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C03B20-E57A-31FB-1C93-D0E12199E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8513CFB-7B23-A251-F6DB-2D32991DDC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C764FDC-75FF-DC10-E016-67F58CCBE4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Gtsummary</a:t>
            </a:r>
            <a:r>
              <a:rPr lang="fr-FR" dirty="0"/>
              <a:t> outputs: latex tables, html, </a:t>
            </a:r>
            <a:r>
              <a:rPr lang="fr-FR" dirty="0" err="1"/>
              <a:t>pdf</a:t>
            </a:r>
            <a:r>
              <a:rPr lang="fr-FR" dirty="0"/>
              <a:t>, Word…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7ED2267-3033-38D1-7D81-856FEF62D3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3970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0875D-8EF5-A295-BD25-471591EA4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21C345F-0D2B-34CE-C8AC-E858C7BF70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864655D-43F0-4C2A-6DC4-D606EFE14C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4B2B5EE-44FF-FF7D-DA17-79D7C1A031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10980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F1FE5E-FC9E-1CED-83D7-CB88D9D56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E45B01B-4C74-7757-9363-B72C75B1F5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3B30783-9FB5-479D-941A-6687B68127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1772CCA-7117-BC67-A925-01706A4D5F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950342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89C48-66D0-A5D4-338A-CE34E0D7C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87ABAE7-4F59-E3E3-2AFB-0F28387567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449AFA2-222A-E72C-A0E6-AA5E7634D2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0EE9013-6122-B67B-D32A-7B9A89B3B4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701330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C701B8-2FD8-7C31-7B92-390ED1A74A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9C4E09E-FD04-2B92-4483-E6A4767B22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70D3030-9019-B2B6-0B5E-9B63C95431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5CF4C1C-0E3C-8948-E7F0-0843EC447E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3160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2791B-09E6-C158-5C67-337350A96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3A1FE2F-9980-B242-A793-954346B7C9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40572C9-CF7F-1204-A797-64EBA04D45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591E107-6924-9806-AF97-16226DDBED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593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B02C6-0E90-38D3-972C-CBF555826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D1E7D21-2A6F-9D98-DC22-6C988C782F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1605EBE-C45C-F1DD-A576-587A358D04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0DCE778-AA0F-5903-9EA6-052B4D5585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1675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D5EFD-50BC-70C2-781F-97610010B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50FDAB2-7883-661D-CF63-EC676F402D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77BAD53-ACD2-BF02-0F08-8D46E839FC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aesthetics</a:t>
            </a:r>
            <a:r>
              <a:rPr lang="fr-FR" dirty="0"/>
              <a:t> </a:t>
            </a:r>
            <a:r>
              <a:rPr lang="fr-FR" dirty="0" err="1"/>
              <a:t>define</a:t>
            </a:r>
            <a:r>
              <a:rPr lang="fr-FR" dirty="0"/>
              <a:t> how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map</a:t>
            </a:r>
            <a:r>
              <a:rPr lang="fr-FR" dirty="0"/>
              <a:t> (or « translate ») </a:t>
            </a:r>
            <a:r>
              <a:rPr lang="fr-FR" dirty="0" err="1"/>
              <a:t>your</a:t>
            </a:r>
            <a:r>
              <a:rPr lang="fr-FR" dirty="0"/>
              <a:t> data to </a:t>
            </a:r>
            <a:r>
              <a:rPr lang="fr-FR" dirty="0" err="1"/>
              <a:t>visual</a:t>
            </a:r>
            <a:r>
              <a:rPr lang="fr-FR" dirty="0"/>
              <a:t> </a:t>
            </a:r>
            <a:r>
              <a:rPr lang="fr-FR" dirty="0" err="1"/>
              <a:t>elements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5FBCDA2-C16B-2B6A-2168-2215C828E0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369038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1C593-00E3-A438-3828-6F89801FF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9D60C26-75AD-A3F7-968E-2E75F9CDB8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D56281B-1DBD-335F-57E1-4801896871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DA36F0-E66D-E13B-CA25-D65D771262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809261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A6CD16-3EDF-8246-7A0B-D7A485C2B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CBC5379-1FC1-5828-3D73-975F807867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CE7C46E-8E5C-B95E-0B39-DBF74538DA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571490F-493B-64C8-BD98-A9A5CEE97A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204624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B2EDC-228B-3699-EDE9-03FAF638AE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0EC1309-647F-4FC7-2D51-547AF12672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3C54DF3-00AB-C076-B05B-00C22054F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Your</a:t>
            </a:r>
            <a:r>
              <a:rPr lang="fr-FR" dirty="0"/>
              <a:t> graph </a:t>
            </a:r>
            <a:r>
              <a:rPr lang="fr-FR" dirty="0" err="1"/>
              <a:t>doesn’t</a:t>
            </a:r>
            <a:r>
              <a:rPr lang="fr-FR" dirty="0"/>
              <a:t> end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the </a:t>
            </a:r>
            <a:r>
              <a:rPr lang="fr-FR" dirty="0" err="1"/>
              <a:t>aesthetic</a:t>
            </a:r>
            <a:r>
              <a:rPr lang="fr-FR" dirty="0"/>
              <a:t> and a </a:t>
            </a:r>
            <a:r>
              <a:rPr lang="fr-FR" dirty="0" err="1"/>
              <a:t>geom</a:t>
            </a:r>
            <a:r>
              <a:rPr lang="fr-FR" dirty="0"/>
              <a:t>. Play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theme</a:t>
            </a:r>
            <a:r>
              <a:rPr lang="fr-FR" dirty="0"/>
              <a:t>, check if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erase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ink</a:t>
            </a:r>
            <a:r>
              <a:rPr lang="fr-FR" dirty="0"/>
              <a:t>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losing</a:t>
            </a:r>
            <a:r>
              <a:rPr lang="fr-FR" dirty="0"/>
              <a:t> </a:t>
            </a:r>
            <a:r>
              <a:rPr lang="fr-FR" dirty="0" err="1"/>
              <a:t>interpretability</a:t>
            </a:r>
            <a:r>
              <a:rPr lang="fr-FR" dirty="0"/>
              <a:t>, </a:t>
            </a:r>
            <a:r>
              <a:rPr lang="fr-FR" dirty="0" err="1"/>
              <a:t>think</a:t>
            </a:r>
            <a:r>
              <a:rPr lang="fr-FR" dirty="0"/>
              <a:t> about </a:t>
            </a:r>
            <a:r>
              <a:rPr lang="fr-FR" dirty="0" err="1"/>
              <a:t>making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graph interactive, </a:t>
            </a:r>
            <a:r>
              <a:rPr lang="fr-FR" dirty="0" err="1"/>
              <a:t>add</a:t>
            </a:r>
            <a:r>
              <a:rPr lang="fr-FR" dirty="0"/>
              <a:t> annotations, </a:t>
            </a:r>
            <a:r>
              <a:rPr lang="fr-FR" dirty="0" err="1"/>
              <a:t>modify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by hand…</a:t>
            </a:r>
          </a:p>
          <a:p>
            <a:r>
              <a:rPr lang="fr-FR" dirty="0"/>
              <a:t>The </a:t>
            </a:r>
            <a:r>
              <a:rPr lang="fr-FR" dirty="0" err="1"/>
              <a:t>most</a:t>
            </a:r>
            <a:r>
              <a:rPr lang="fr-FR" dirty="0"/>
              <a:t> </a:t>
            </a:r>
            <a:r>
              <a:rPr lang="fr-FR" dirty="0" err="1"/>
              <a:t>memorable</a:t>
            </a:r>
            <a:r>
              <a:rPr lang="fr-FR" dirty="0"/>
              <a:t> graphs are </a:t>
            </a:r>
            <a:r>
              <a:rPr lang="fr-FR" dirty="0" err="1"/>
              <a:t>those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don’t</a:t>
            </a:r>
            <a:r>
              <a:rPr lang="fr-FR" dirty="0"/>
              <a:t> look like the default </a:t>
            </a:r>
            <a:r>
              <a:rPr lang="fr-FR" dirty="0" err="1"/>
              <a:t>template</a:t>
            </a:r>
            <a:r>
              <a:rPr lang="fr-FR" dirty="0"/>
              <a:t> of </a:t>
            </a:r>
            <a:r>
              <a:rPr lang="fr-FR" dirty="0" err="1"/>
              <a:t>ggplot</a:t>
            </a:r>
            <a:r>
              <a:rPr lang="fr-FR" dirty="0"/>
              <a:t> and Excel (and the best </a:t>
            </a:r>
            <a:r>
              <a:rPr lang="fr-FR" dirty="0" err="1"/>
              <a:t>way</a:t>
            </a:r>
            <a:r>
              <a:rPr lang="fr-FR" dirty="0"/>
              <a:t> to </a:t>
            </a:r>
            <a:r>
              <a:rPr lang="fr-FR" dirty="0" err="1"/>
              <a:t>get</a:t>
            </a:r>
            <a:r>
              <a:rPr lang="fr-FR" dirty="0"/>
              <a:t> good graphs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to </a:t>
            </a:r>
            <a:r>
              <a:rPr lang="fr-FR" dirty="0" err="1"/>
              <a:t>reuse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people’s</a:t>
            </a:r>
            <a:r>
              <a:rPr lang="fr-FR" dirty="0"/>
              <a:t> </a:t>
            </a:r>
            <a:r>
              <a:rPr lang="fr-FR" dirty="0" err="1"/>
              <a:t>ideas</a:t>
            </a:r>
            <a:r>
              <a:rPr lang="fr-FR" dirty="0"/>
              <a:t> (: ).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27E3973-A337-1529-E8A2-F4B1FB2642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127567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D43538-3C3B-2059-3C2A-0E53AC67E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B7AD50D-03A3-D99B-699E-6F9718E816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E347E58-966C-891C-2CCA-CC947E493A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09672BB-24D8-ECB3-290F-3274F02B6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330341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C7290-4B92-C1C0-9102-345E5C21A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F52E0DE-F908-37EB-02FD-5785B2C10C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900834A-1628-BCFC-6979-B80CC69D1A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D75536E-9980-9164-61C7-2E936891E5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10641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FE42F8-00BE-B6AE-9683-5CBA9A9F2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5C964D0-22F8-1CDD-7E74-2EF4EF7C66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A046E06-3E03-450F-CD55-A8A1439527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ADA491D-1D05-5F87-FE60-42A543ADFC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125473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9DBAB8-B01C-FD97-50CD-356F4A199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28AE742-26F5-FC6E-4E88-A0C2D93456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E049EAF-A342-D584-F229-6548B61773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F3BBD2-A3FF-6EC9-FE47-12F25CC71D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055310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D9200-941B-191D-BF16-C22A6585B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1FEF92C-135E-9DC0-88A4-1E28000BE9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8B89554-9A15-F822-F800-44D01A3D4D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773E946-E12D-FC3B-8350-B5B7A813D3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75562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24FA88-3F8C-E8C5-662E-DA978D94C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D96AB49-7135-88DC-E2E7-AA44D6A891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FFC7279-1FA8-516B-F47F-D9C85FBF40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51D37E9-5CD5-0D77-38C0-0975B6F424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3220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3DD24-0D47-5B06-4B65-EB1112F1C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2EF1AF1-3FD3-439D-9288-8E7BEA0379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E6D9373-14A2-77E7-F55C-9B8A5DCFB9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BB0ACFF-854B-FDDA-3F80-75B8AE1082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822714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691922-BD09-B568-0D20-0160A81E2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95CB61B-2699-70E9-8F8A-8D804CA64E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0543057-5DEC-59D7-F054-49CFDA1320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ED478F-4106-1F9D-0DB8-D2E75386EE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431131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764C61-D505-D173-4ADB-778B112552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399B900-A30A-09A1-6A35-E3BB4508F4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9B12927-DADC-1BDD-1AC9-7225854987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AEF0D2A-E05D-9D3E-859D-A43E490C1D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95272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C87B7-6D42-69A4-8FFC-08262534E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8DBD165-3DB1-A1FE-0B39-3895D7C801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F4DA5D0-D9DE-4751-CC07-840C1E97C2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FD8A2A1-BAA7-F361-7B94-5E548F2FAF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62826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C4E5B-71EB-7615-74E2-A194B4738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F17BF92-CB9A-CD22-0E4F-E4B6D1C3DB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A321835-B33F-B288-F749-B0B7D75EB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965788-4B39-3B2F-46F5-244B9D4284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66196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CB3758-AA8D-C71F-C3C4-BE59998E03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0924B6F-CA6F-8226-6E0C-5B4F7883EB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165EA3B-F995-BB1B-1BD1-BEDA31D8A5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F10606-B188-29B7-6086-F94188DB1A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770053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49EEC-89A7-2FFB-42CD-8527B0508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CD99DF2-DA34-7A58-F422-48ED6D7554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0662587-4E55-C0DD-F834-DECA34CB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C05540B-D9EB-72C3-03A5-EEB83B896B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716331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64A3FA-FB8C-454B-0F1E-E950E7A3DE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5933393-0C22-5CD5-2AFC-05340963E2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DE1161B-8179-AD89-DDF9-F7BB9F07AC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F916717-9130-EBFC-AE42-D1BD68B5C5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16044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FE7FA-A13E-DA74-7247-5A10321F2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5A02858-E788-EEDE-8788-2141CF072F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91D216E-B0C0-0504-7CC2-1C138EE5B5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CF852A3-FE9C-019B-2401-9F4BB55CD1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09825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436BED-BD44-3D82-5603-82BC3DDAD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1343513-78A7-444B-8807-931230F179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C66259E-5A76-F9F1-5F23-C99FF39EBC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solution can </a:t>
            </a:r>
            <a:r>
              <a:rPr lang="fr-FR" dirty="0" err="1"/>
              <a:t>just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to change the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white to black. If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to </a:t>
            </a:r>
            <a:r>
              <a:rPr lang="fr-FR" dirty="0" err="1"/>
              <a:t>overlap</a:t>
            </a:r>
            <a:r>
              <a:rPr lang="fr-FR" dirty="0"/>
              <a:t>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colours</a:t>
            </a:r>
            <a:r>
              <a:rPr lang="fr-FR" dirty="0"/>
              <a:t>, check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contrast</a:t>
            </a:r>
            <a:r>
              <a:rPr lang="fr-FR" dirty="0"/>
              <a:t> checker.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6502ABF-ED3D-128F-1A0B-F5D5E36066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128834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D1265E-7710-F38C-F60D-DA4DEB9E6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162155C-3A8A-5207-1E7B-0B2BA1673D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9810705-32B1-8BD2-8F21-9D2B81DD4F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Caravaggio</a:t>
            </a:r>
            <a:r>
              <a:rPr lang="fr-FR" dirty="0"/>
              <a:t>, Calling of Saint Matthew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Klimt, </a:t>
            </a:r>
            <a:r>
              <a:rPr lang="fr-FR" b="0" i="0" dirty="0"/>
              <a:t>Portrait of </a:t>
            </a:r>
            <a:r>
              <a:rPr lang="fr-FR" b="0" i="0" dirty="0" err="1"/>
              <a:t>Adele</a:t>
            </a:r>
            <a:r>
              <a:rPr lang="fr-FR" b="0" i="0" dirty="0"/>
              <a:t> Bloch-Bauer 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CBF9C1C-7722-EA6C-2C0E-9884B49F59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5695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968F31-C3CC-3BB0-9C10-B997F689D1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FE8BE03-DD06-68ED-E373-63D021B56F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3B8786B-7E0B-6A45-4523-950EC2FA9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995631-AB15-7A9A-126E-4E09B70417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2508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460F7-5591-F402-392C-1B59A478D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90E847E-765B-1B9D-3465-37DAAB8F92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519C413-D52A-671B-C013-1F0BE87AA7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Caravaggio</a:t>
            </a:r>
            <a:r>
              <a:rPr lang="fr-FR" dirty="0"/>
              <a:t>, Calling of Saint Matthew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068B50D-57BC-CE2C-4B2B-88DAD82A03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356222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16FF2-18A9-2238-F95E-117331C42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B89539F-8CC9-BAB3-A641-8E0C50C352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BF10EB6-D35B-252D-6BDE-C6F331AF2F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Caravaggio</a:t>
            </a:r>
            <a:r>
              <a:rPr lang="fr-FR" dirty="0"/>
              <a:t>, Calling of Saint Matthew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2949B6F-069A-2510-14DB-C8C8AE3C9B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8380156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EB692-BC5A-7BC1-15E8-AB629124DC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B63EB6C-3928-82FC-4108-1E39DE470F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491EACC-D1A0-F103-175C-703B10BE5D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Caravaggio</a:t>
            </a:r>
            <a:r>
              <a:rPr lang="fr-FR" dirty="0"/>
              <a:t>, Calling of Saint Matthew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B984141-E323-8AD3-CE19-02BACA43CF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636190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A7A49E-E2EE-3560-362C-7172AAD3E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262883D-C583-51AB-73D7-405E48F3CF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74B5179-ABD6-D407-781E-858D0A58FE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Caravaggio</a:t>
            </a:r>
            <a:r>
              <a:rPr lang="fr-FR" dirty="0"/>
              <a:t>, Calling of Saint Matthew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B45EE9D-23AC-DBE0-00FE-85A91CFB6D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20243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423BC-FD17-2E19-D510-D790EF825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E669A44-A2B0-DC98-DA72-8192F9A1CF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DBF8B9F-AE72-6AAC-B545-4F8CF98C4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Caravaggio</a:t>
            </a:r>
            <a:r>
              <a:rPr lang="fr-FR" dirty="0"/>
              <a:t>, Calling of Saint Matthew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0D731A4-C9B4-366A-7736-7B3682676B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6764798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5F48BB-D95F-41B0-AAEF-DAE254F3B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EDBAA30-3C5D-F245-85DD-CC736A0D71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B5E70E5-F277-2A67-9750-A486F03747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Caravaggio</a:t>
            </a:r>
            <a:r>
              <a:rPr lang="fr-FR" dirty="0"/>
              <a:t>, Calling of Saint Matthew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5D109BE-42B3-982E-0941-BA2C2817BF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7822362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2F88F-9D79-8871-4286-08AF72EC0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B146054-4D87-531C-2103-159411AFB1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DB1D117-4CD7-98A6-9306-B1783B2F9C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Caravaggio</a:t>
            </a:r>
            <a:r>
              <a:rPr lang="fr-FR" dirty="0"/>
              <a:t>, Calling of Saint Matthew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A6FA198-8594-E746-F602-DD7473053A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55914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A4757-D970-991E-2CE8-845E9297C1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6CF99ED-3783-4FDD-F886-202A57D2BB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186A0DE-CCFB-DDC2-473C-B73FB1A856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Caravaggio</a:t>
            </a:r>
            <a:r>
              <a:rPr lang="fr-FR" dirty="0"/>
              <a:t>, Calling of Saint Matthew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000A2A-41F6-7995-26CF-E092529850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5405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D8D37-C15D-8931-1136-B1023B77F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A0EBF92-D850-8C9B-89D2-81079E0B3B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3069437-5992-FCBF-120E-AD8D6BE397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Caravaggio</a:t>
            </a:r>
            <a:r>
              <a:rPr lang="fr-FR" dirty="0"/>
              <a:t>, Calling of Saint Matthew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B3C38D-B41F-DA8D-877E-813D69C30F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808864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ADD03-4F58-F5F2-0B2C-F91F94151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CEEE949-69D9-9B0C-0A57-238272A5F4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6A4AC15-E3D5-E05F-DC7D-DCBC4F3EE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B433D91-80CD-C58D-9A5E-216866E4F2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497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A52B2D-F992-54B4-5D6D-2FA8270DE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70626AE-C64E-63FD-7873-2D8B4977CF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016C3B0-110C-C5C6-4030-C029B20DC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CAB6B1C-A8CF-ACBE-3074-3CFDF10CB6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4280810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29A133-DD75-8D71-5B0A-F7AA2B474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D97B751-41AD-1EE8-1448-7B20A706D5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DE26498-CAD9-7738-7EF3-F4D7BAE0E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12D0019-B8EE-79B7-581D-8A626022B5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842794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D3F4FF-40A6-26D3-04AE-31138D379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4D42E55-C87F-25E2-17EC-5069524DF9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7A8DBD2-E5FC-87B2-51D4-65E5610D8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Disadvantage</a:t>
            </a:r>
            <a:r>
              <a:rPr lang="fr-FR" dirty="0"/>
              <a:t>: </a:t>
            </a:r>
            <a:r>
              <a:rPr lang="fr-FR" dirty="0" err="1"/>
              <a:t>you</a:t>
            </a:r>
            <a:r>
              <a:rPr lang="fr-FR" dirty="0"/>
              <a:t> lose of the </a:t>
            </a:r>
            <a:r>
              <a:rPr lang="fr-FR" dirty="0" err="1"/>
              <a:t>absolute</a:t>
            </a:r>
            <a:r>
              <a:rPr lang="fr-FR" dirty="0"/>
              <a:t> values of x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2150B43-827E-04E8-0961-145D57ABA6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0721084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0DF9C-E637-1F9B-154F-57C99A006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A5CEF4A-B021-2782-FD57-E324441119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E4C373E-C5E0-72A5-C88D-46AD676423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 </a:t>
            </a:r>
            <a:r>
              <a:rPr lang="fr-FR" dirty="0" err="1"/>
              <a:t>find</a:t>
            </a:r>
            <a:r>
              <a:rPr lang="fr-FR" dirty="0"/>
              <a:t> </a:t>
            </a:r>
            <a:r>
              <a:rPr lang="fr-FR" dirty="0" err="1"/>
              <a:t>visualising</a:t>
            </a:r>
            <a:r>
              <a:rPr lang="fr-FR" dirty="0"/>
              <a:t>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continuous</a:t>
            </a:r>
            <a:r>
              <a:rPr lang="fr-FR" dirty="0"/>
              <a:t> variables </a:t>
            </a:r>
            <a:r>
              <a:rPr lang="fr-FR" dirty="0" err="1"/>
              <a:t>with</a:t>
            </a:r>
            <a:r>
              <a:rPr lang="fr-FR" dirty="0"/>
              <a:t> millions of data points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messy</a:t>
            </a:r>
            <a:r>
              <a:rPr lang="fr-FR" dirty="0"/>
              <a:t>. And </a:t>
            </a:r>
            <a:r>
              <a:rPr lang="fr-FR" dirty="0" err="1"/>
              <a:t>here</a:t>
            </a:r>
            <a:r>
              <a:rPr lang="fr-FR" dirty="0"/>
              <a:t>, 2 millions data points </a:t>
            </a:r>
            <a:r>
              <a:rPr lang="fr-FR" dirty="0" err="1"/>
              <a:t>is</a:t>
            </a:r>
            <a:r>
              <a:rPr lang="fr-FR" dirty="0"/>
              <a:t> far </a:t>
            </a:r>
            <a:r>
              <a:rPr lang="fr-FR" dirty="0" err="1"/>
              <a:t>from</a:t>
            </a:r>
            <a:r>
              <a:rPr lang="fr-FR" dirty="0"/>
              <a:t> big data </a:t>
            </a:r>
            <a:r>
              <a:rPr lang="fr-FR" dirty="0" err="1"/>
              <a:t>territory</a:t>
            </a:r>
            <a:r>
              <a:rPr lang="fr-FR" dirty="0"/>
              <a:t>. You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find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have a lot of noise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makes</a:t>
            </a:r>
            <a:r>
              <a:rPr lang="fr-FR" dirty="0"/>
              <a:t> </a:t>
            </a:r>
            <a:r>
              <a:rPr lang="fr-FR" dirty="0" err="1"/>
              <a:t>graphical</a:t>
            </a:r>
            <a:r>
              <a:rPr lang="fr-FR" dirty="0"/>
              <a:t> </a:t>
            </a:r>
            <a:r>
              <a:rPr lang="fr-FR" dirty="0" err="1"/>
              <a:t>interpretation</a:t>
            </a:r>
            <a:r>
              <a:rPr lang="fr-FR" dirty="0"/>
              <a:t> hard.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1D0F26-4495-BDD8-71C1-3BA5014AB7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3674603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C6901E-BD35-A122-F96F-32728E05B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214F299-C1DC-3B3F-C264-5890C0806A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B237740-87C8-9EBD-DF56-1E1EE8E1C5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C5DA984-8890-61B2-EDB5-855D98F256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5372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496743-E71A-3118-73BE-80CCA36E4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7AE3485-7C63-C3E8-05FF-FB5C5B23D2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9E710B1-6C44-EB0F-3A46-2E52E670A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2F135C2-70C6-3262-0960-6F7D222C63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96167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49FD4-64FF-F1B5-1CE2-B49583D78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ECF01CD-812A-F23B-5391-8E94643901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5C2CD21-266B-5695-1DD3-CF3E87A952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8BF2911-3C34-9140-82EE-35169DA6F6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71482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82B3C-A221-CF23-63F5-F7040BB90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94F023E-636B-2150-7551-C66D518012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8482997-06FF-8ECC-26CC-6D17DE9FE6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F8E203B-C544-090A-F79F-10EF707923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13871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D1C305-DB9E-24AA-B5EE-AC8EA66D9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A4458B7-FF23-17D6-E257-A82AE9E072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AC097AA-F623-3C6A-F03B-1562A3B2F4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AF6284F-EDE6-C5F8-ADBF-8ECBEB12EA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5478024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B9B49-E512-5B30-6998-4DEDB09A4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850A31A-1723-906E-30A7-A15B31B45E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E3A89D4-3872-C68D-CE4C-B869875AD9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72EDA52-F94A-EBD3-EC83-CC4BE116AC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1303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3E8DE-3322-4B75-8F1E-E6A60F4B3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95E27C4-2FDA-8354-1D52-CE4122BC51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C9A9F50-22D9-B481-46E8-ED8453F7F2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F75E2D8-75FB-FA95-AC3E-F633D776D1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1915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FD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2952B-B65F-C181-B0B8-7CEC9E857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1C74B-DA1B-D684-A6CD-55B00D262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523A0-1F5F-B72B-1FE1-7F3C33635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5982A-B46D-4B79-92A5-28C8080B41FE}" type="datetime1">
              <a:rPr lang="fr-FR" smtClean="0"/>
              <a:t>18/12/2024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06F03-7A98-C65F-E301-7BF3A72DF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BCF9A-27D7-05E0-4FD9-37C33CE71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669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E6E32-9D65-D97E-4C57-E265E5E69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811A06-79BE-F6A7-0083-0F2061725B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EB93E-5EA4-D603-50A7-2E47CAD0C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1F475-B24D-4175-8849-C8856A647410}" type="datetime1">
              <a:rPr lang="fr-FR" smtClean="0"/>
              <a:t>18/12/2024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7A609-23E6-F718-FDE5-D21086C54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9DEA1-00DF-2F5A-D3A8-A19041921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1389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A27A69-9A0A-723B-FE08-1B9F9898F6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F7BF40-24B7-6F2D-067F-775E10E08A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27F21-329B-B302-3B11-E4D76B1AB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F7733-C85A-4513-8CE1-757613D9C817}" type="datetime1">
              <a:rPr lang="fr-FR" smtClean="0"/>
              <a:t>18/12/2024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43DD71-765A-3A0D-7027-669C887AB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3615C-B388-ACCB-16A6-21DA628F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8603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35886-FDCC-9D15-832C-813F40693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04012-84AE-1C09-D3E4-2115D6E34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BF442-DC35-5813-C201-E3AF6D39F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CBEF4-C239-40F7-A999-90E5F43AC809}" type="datetime1">
              <a:rPr lang="fr-FR" smtClean="0"/>
              <a:t>18/12/2024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0B420-196F-2A07-BEDD-F62021EFF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7721C-0C61-AD6A-98D9-3221F04DA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9670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9C9B6-C6BE-9B72-98CD-1FE21C370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024A11-D011-02D2-A433-BB72E93AF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AF74A-EB63-6785-7DC3-3105E4702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720-C544-4D9C-B752-65B437F6FA29}" type="datetime1">
              <a:rPr lang="fr-FR" smtClean="0"/>
              <a:t>18/12/2024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DCCAA-749E-7354-8BEA-13E800D95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61417-3D92-D23F-A4C8-ADA0649B2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0267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9A46A-57E9-A7A6-BA12-E6FBD812F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89646-18CD-8D96-BAAF-66101229C3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BFD94D-8BCA-82F3-E615-FF1CC4530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3FCDF3-136C-A9C6-BD68-02851B2EC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0EFCA-6D73-4B91-BB47-3D3E4F3A3BA5}" type="datetime1">
              <a:rPr lang="fr-FR" smtClean="0"/>
              <a:t>18/12/2024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9DA2DF-F005-F47E-81C0-576D5E5FD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893931-AF49-D4A8-C724-C75F49BF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0472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D4DF-0048-D44C-1607-1A4454F19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A3D27-B700-EC75-8CC0-1F71E9567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DD83B-03DA-1BB9-8E55-7A93EC6BB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7BF21F-231A-4EE0-BCDA-1E284B5E91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6C2828-0CEC-40E8-E76A-6B55B4908C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18F6B-95B1-1D5F-8602-2E87F3082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D8261-CBCB-4C81-8677-71DA5E0876BA}" type="datetime1">
              <a:rPr lang="fr-FR" smtClean="0"/>
              <a:t>18/12/2024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72C63B-92D9-DD71-C490-AE6802160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1FAB43-3CEA-C521-9730-077A4111D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1615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5D900-124D-D7B8-85B8-82CABB25B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7DFC5-4557-6154-0737-7D2CC5B65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C5D92-0BE7-49F3-97C9-3AC2AECE7A6C}" type="datetime1">
              <a:rPr lang="fr-FR" smtClean="0"/>
              <a:t>18/12/2024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E55C8C-0C96-3F9C-0305-FD1CD841C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F522AB-0729-9AEB-21E1-4282FE9C5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081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261412-A3B2-C765-244E-8D1AC82D9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A49C-CBC3-4071-B85B-42BB4379BAE5}" type="datetime1">
              <a:rPr lang="fr-FR" smtClean="0"/>
              <a:t>18/12/2024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9FABBA-7530-6420-4076-CF24DC278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B3DC6-FB12-883A-9926-C102F6D77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1482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6E173-BE04-7773-F08A-A6ACD282C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98002-047E-B5E9-1463-DCB621796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4681FC-348A-CDE7-8331-75A6DCAED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77CEE7-2B2B-82F7-8CF1-0071F7D1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3849D-8DCB-4F4B-8C29-F0E7887BF74A}" type="datetime1">
              <a:rPr lang="fr-FR" smtClean="0"/>
              <a:t>18/12/2024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70F16-136B-5B8B-D4C1-BF8CE8614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B4C0FD-9376-44D2-FCD2-BEF8C2AC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047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BA666-A503-80D8-1071-324AFEA85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DFA630-9B02-D5B7-4B05-A62517700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D27550-3FF7-4F56-2A40-B8FF10BD1C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79A36A-06F0-66E4-B12C-6F2C5C54B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EBC0A-DD03-4A68-85FC-F1BB2CFD030E}" type="datetime1">
              <a:rPr lang="fr-FR" smtClean="0"/>
              <a:t>18/12/2024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730BF-1CE3-36AA-7A77-23E7C5E2A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B42599-03C7-4850-E5CA-DD6C4528F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20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86CBED-8205-0C8D-EB36-23ADA19B7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2D9D53-93DF-92DE-B449-0B3ED4D9F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2B9F4-B18B-BB03-D130-D79EEA3003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98F25F-AECB-48AA-97FE-E7C5EA77181F}" type="datetime1">
              <a:rPr lang="fr-FR" smtClean="0"/>
              <a:t>18/12/2024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19988-7D9F-3886-98AB-3D1EBF3108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6FBBE-CF43-190C-CD27-96A5A24BE1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3806FF-9E51-4331-BB90-F49EFA1FA4F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6144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pscayl.org/" TargetMode="External"/><Relationship Id="rId4" Type="http://schemas.openxmlformats.org/officeDocument/2006/relationships/image" Target="../media/image101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3.svg"/><Relationship Id="rId4" Type="http://schemas.openxmlformats.org/officeDocument/2006/relationships/image" Target="../media/image102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3.svg"/><Relationship Id="rId4" Type="http://schemas.openxmlformats.org/officeDocument/2006/relationships/image" Target="../media/image102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3.svg"/><Relationship Id="rId4" Type="http://schemas.openxmlformats.org/officeDocument/2006/relationships/image" Target="../media/image102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7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png"/><Relationship Id="rId4" Type="http://schemas.openxmlformats.org/officeDocument/2006/relationships/image" Target="../media/image108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9.png"/><Relationship Id="rId5" Type="http://schemas.openxmlformats.org/officeDocument/2006/relationships/image" Target="../media/image108.png"/><Relationship Id="rId4" Type="http://schemas.openxmlformats.org/officeDocument/2006/relationships/hyperlink" Target="https://shiny.posit.co/r/gallery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3.pn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2.png"/><Relationship Id="rId5" Type="http://schemas.openxmlformats.org/officeDocument/2006/relationships/image" Target="../media/image111.jpg"/><Relationship Id="rId4" Type="http://schemas.openxmlformats.org/officeDocument/2006/relationships/image" Target="../media/image110.jp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7.pn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svg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hyperlink" Target="https://nz-stefan.shinyapps.io/commute-explorer-2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rstudio.github.io/bslib/" TargetMode="External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anxstats/awesome-shiny-extensions" TargetMode="External"/><Relationship Id="rId5" Type="http://schemas.openxmlformats.org/officeDocument/2006/relationships/hyperlink" Target="https://shiny.posit.co/r/gallery/" TargetMode="External"/><Relationship Id="rId10" Type="http://schemas.openxmlformats.org/officeDocument/2006/relationships/image" Target="../media/image118.png"/><Relationship Id="rId4" Type="http://schemas.openxmlformats.org/officeDocument/2006/relationships/hyperlink" Target="https://mastering-shiny.org/" TargetMode="External"/><Relationship Id="rId9" Type="http://schemas.openxmlformats.org/officeDocument/2006/relationships/image" Target="../media/image114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1.png"/><Relationship Id="rId5" Type="http://schemas.openxmlformats.org/officeDocument/2006/relationships/image" Target="../media/image120.png"/><Relationship Id="rId4" Type="http://schemas.openxmlformats.org/officeDocument/2006/relationships/image" Target="../media/image119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2.png"/><Relationship Id="rId4" Type="http://schemas.openxmlformats.org/officeDocument/2006/relationships/hyperlink" Target="https://shiny.posit.co/r/layouts/" TargetMode="Externa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3.png"/><Relationship Id="rId4" Type="http://schemas.openxmlformats.org/officeDocument/2006/relationships/hyperlink" Target="https://shiny.posit.co/r/components/" TargetMode="Externa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3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3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hyperlink" Target="https://marginaleffects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hyperlink" Target="https://dalex.drwhy.ai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mwr.org/" TargetMode="External"/><Relationship Id="rId5" Type="http://schemas.openxmlformats.org/officeDocument/2006/relationships/hyperlink" Target="https://christophm.github.io/interpretable-ml-book/" TargetMode="External"/><Relationship Id="rId4" Type="http://schemas.openxmlformats.org/officeDocument/2006/relationships/hyperlink" Target="https://ema.drwhy.ai/preface.html" TargetMode="Externa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5.png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3" Type="http://schemas.openxmlformats.org/officeDocument/2006/relationships/image" Target="../media/image1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svg"/><Relationship Id="rId5" Type="http://schemas.openxmlformats.org/officeDocument/2006/relationships/image" Target="../media/image34.png"/><Relationship Id="rId4" Type="http://schemas.openxmlformats.org/officeDocument/2006/relationships/image" Target="../media/image125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6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aje/article-abstract/159/7/702/71883?redirectedFrom=fulltex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9.pn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hyperlink" Target="https://marginaleffects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70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6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9.png"/><Relationship Id="rId4" Type="http://schemas.openxmlformats.org/officeDocument/2006/relationships/image" Target="../media/image138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1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5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1.png"/><Relationship Id="rId4" Type="http://schemas.openxmlformats.org/officeDocument/2006/relationships/image" Target="../media/image150.png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2.png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chart" Target="../charts/chart3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.xml"/><Relationship Id="rId5" Type="http://schemas.openxmlformats.org/officeDocument/2006/relationships/image" Target="../media/image22.png"/><Relationship Id="rId4" Type="http://schemas.openxmlformats.org/officeDocument/2006/relationships/chart" Target="../charts/char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5.sv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hristophm.github.io/interpretable-ml-book/" TargetMode="External"/><Relationship Id="rId4" Type="http://schemas.openxmlformats.org/officeDocument/2006/relationships/hyperlink" Target="https://clauswilke.com/dataviz/index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gi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Dscronias/ds.reporting/tree/main/R" TargetMode="External"/><Relationship Id="rId4" Type="http://schemas.openxmlformats.org/officeDocument/2006/relationships/hyperlink" Target="https://ycphs.github.io/openxlsx/index.html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-graph-gallery.com/" TargetMode="External"/><Relationship Id="rId5" Type="http://schemas.openxmlformats.org/officeDocument/2006/relationships/hyperlink" Target="https://plotly.com/r/" TargetMode="External"/><Relationship Id="rId4" Type="http://schemas.openxmlformats.org/officeDocument/2006/relationships/hyperlink" Target="https://ggplot2-book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1.pn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hyperlink" Target="https://clauswilke.com/dataviz/directory-of-visualizations.html" TargetMode="External"/><Relationship Id="rId4" Type="http://schemas.openxmlformats.org/officeDocument/2006/relationships/hyperlink" Target="https://r-graph-gallery.com/" TargetMode="External"/><Relationship Id="rId9" Type="http://schemas.openxmlformats.org/officeDocument/2006/relationships/image" Target="../media/image55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6.jp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svg"/><Relationship Id="rId5" Type="http://schemas.openxmlformats.org/officeDocument/2006/relationships/image" Target="../media/image68.png"/><Relationship Id="rId4" Type="http://schemas.openxmlformats.org/officeDocument/2006/relationships/chart" Target="../charts/chart4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svg"/><Relationship Id="rId5" Type="http://schemas.openxmlformats.org/officeDocument/2006/relationships/image" Target="../media/image70.png"/><Relationship Id="rId4" Type="http://schemas.openxmlformats.org/officeDocument/2006/relationships/chart" Target="../charts/chart6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jpg"/><Relationship Id="rId3" Type="http://schemas.openxmlformats.org/officeDocument/2006/relationships/image" Target="../media/image1.png"/><Relationship Id="rId7" Type="http://schemas.openxmlformats.org/officeDocument/2006/relationships/image" Target="../media/image75.jp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73.jpg"/><Relationship Id="rId4" Type="http://schemas.openxmlformats.org/officeDocument/2006/relationships/image" Target="../media/image72.jp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ebaim.org/resources/contrastchecker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jpg"/><Relationship Id="rId4" Type="http://schemas.openxmlformats.org/officeDocument/2006/relationships/image" Target="../media/image83.jp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5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9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0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1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eg"/><Relationship Id="rId4" Type="http://schemas.openxmlformats.org/officeDocument/2006/relationships/image" Target="../media/image4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3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5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lotly.com/r/plotly-fundamentals/" TargetMode="External"/><Relationship Id="rId5" Type="http://schemas.openxmlformats.org/officeDocument/2006/relationships/image" Target="../media/image98.svg"/><Relationship Id="rId4" Type="http://schemas.openxmlformats.org/officeDocument/2006/relationships/image" Target="../media/image97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8.svg"/><Relationship Id="rId4" Type="http://schemas.openxmlformats.org/officeDocument/2006/relationships/image" Target="../media/image97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lotly.com/r/3d-scatter-plots/" TargetMode="External"/><Relationship Id="rId5" Type="http://schemas.openxmlformats.org/officeDocument/2006/relationships/image" Target="../media/image98.svg"/><Relationship Id="rId4" Type="http://schemas.openxmlformats.org/officeDocument/2006/relationships/image" Target="../media/image97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0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75FDED-78CC-6EE2-C8DF-49CFC060A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5F1E1-C0DC-3222-A2AB-A640B0B5B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7F7DB0"/>
                </a:solidFill>
              </a:rPr>
              <a:t>III. Interpretation, communication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75D917FD-5BFC-5646-B79E-1ED6EF86AA5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74E93637-7C50-D527-899A-B8193E065C4D}"/>
              </a:ext>
            </a:extLst>
          </p:cNvPr>
          <p:cNvSpPr txBox="1"/>
          <p:nvPr/>
        </p:nvSpPr>
        <p:spPr>
          <a:xfrm>
            <a:off x="6096000" y="5573494"/>
            <a:ext cx="26851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latin typeface="Esteban" panose="02000000000000000000" pitchFamily="2" charset="0"/>
              </a:rPr>
              <a:t>POV: your black box model saying hi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C5CC65F-475E-A9DC-B884-B5D50493D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</a:t>
            </a:fld>
            <a:endParaRPr lang="fr-FR"/>
          </a:p>
        </p:txBody>
      </p:sp>
      <p:pic>
        <p:nvPicPr>
          <p:cNvPr id="8" name="Image 7" descr="Une image contenant peinture, art, dessin, Art moderne&#10;&#10;Description générée automatiquement">
            <a:extLst>
              <a:ext uri="{FF2B5EF4-FFF2-40B4-BE49-F238E27FC236}">
                <a16:creationId xmlns:a16="http://schemas.microsoft.com/office/drawing/2014/main" id="{BE2D0058-C3AA-06C2-BA74-87A9F79D8D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3067" y="3810260"/>
            <a:ext cx="1984992" cy="245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04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59201B-8773-7913-31DE-E948B82A4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2FE463D7-6130-89F4-69C0-A7143A9425E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3909A0C-30F2-C4F8-AD18-C7F873FF2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</a:t>
            </a:r>
            <a:r>
              <a:rPr lang="en-US" dirty="0">
                <a:solidFill>
                  <a:srgbClr val="E76321"/>
                </a:solidFill>
              </a:rPr>
              <a:t>most difficult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of the job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68D9068-A755-420B-2586-A31353C41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2526CD51-AE8E-A283-8557-0780AC47CB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Data science is actually a </a:t>
            </a:r>
            <a:r>
              <a:rPr lang="en-US" dirty="0">
                <a:solidFill>
                  <a:srgbClr val="0E93C8"/>
                </a:solidFill>
              </a:rPr>
              <a:t>pretty chill </a:t>
            </a:r>
            <a:r>
              <a:rPr lang="en-US" dirty="0"/>
              <a:t>job (most of the time)</a:t>
            </a:r>
          </a:p>
          <a:p>
            <a:pPr lvl="1"/>
            <a:r>
              <a:rPr lang="en-US" dirty="0"/>
              <a:t>Coding is relaxing</a:t>
            </a:r>
          </a:p>
          <a:p>
            <a:pPr lvl="1"/>
            <a:r>
              <a:rPr lang="en-US" dirty="0"/>
              <a:t>It is not always client facing</a:t>
            </a:r>
          </a:p>
          <a:p>
            <a:pPr lvl="1"/>
            <a:r>
              <a:rPr lang="en-US" dirty="0"/>
              <a:t>It is quite solitary</a:t>
            </a:r>
          </a:p>
          <a:p>
            <a:r>
              <a:rPr lang="en-US" dirty="0"/>
              <a:t>Then comes the part when you must </a:t>
            </a:r>
            <a:r>
              <a:rPr lang="en-US" dirty="0">
                <a:solidFill>
                  <a:srgbClr val="E76321"/>
                </a:solidFill>
              </a:rPr>
              <a:t>communicate your results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/>
              <a:t>to someone who needs to take on action based on your findings</a:t>
            </a:r>
          </a:p>
          <a:p>
            <a:pPr lvl="1"/>
            <a:r>
              <a:rPr lang="en-US" dirty="0"/>
              <a:t>This is the </a:t>
            </a:r>
            <a:r>
              <a:rPr lang="en-US" dirty="0">
                <a:solidFill>
                  <a:srgbClr val="E76321"/>
                </a:solidFill>
              </a:rPr>
              <a:t>most difficult</a:t>
            </a:r>
            <a:r>
              <a:rPr lang="en-US" dirty="0"/>
              <a:t> because you deal with human beings who are (also) prone to bias and to misinterpret what you say</a:t>
            </a:r>
          </a:p>
          <a:p>
            <a:pPr lvl="1"/>
            <a:r>
              <a:rPr lang="en-US" dirty="0"/>
              <a:t>This is also the </a:t>
            </a:r>
            <a:r>
              <a:rPr lang="en-US" dirty="0">
                <a:solidFill>
                  <a:srgbClr val="E76321"/>
                </a:solidFill>
              </a:rPr>
              <a:t>most critical </a:t>
            </a:r>
            <a:r>
              <a:rPr lang="en-US" dirty="0"/>
              <a:t>part of your work, because you can be the most talented Data Scientist, </a:t>
            </a:r>
            <a:r>
              <a:rPr lang="en-US" dirty="0">
                <a:solidFill>
                  <a:srgbClr val="E76321"/>
                </a:solidFill>
              </a:rPr>
              <a:t>your work is useless if nobody understands what you do</a:t>
            </a:r>
          </a:p>
        </p:txBody>
      </p:sp>
      <p:pic>
        <p:nvPicPr>
          <p:cNvPr id="7" name="Image 6" descr="Hamac vide suspendu entre deux palmiers sur la plage">
            <a:extLst>
              <a:ext uri="{FF2B5EF4-FFF2-40B4-BE49-F238E27FC236}">
                <a16:creationId xmlns:a16="http://schemas.microsoft.com/office/drawing/2014/main" id="{AC3331D9-BDA9-CB41-5AC5-DD0046E4C8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373" y="2187910"/>
            <a:ext cx="1631422" cy="114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62826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7E965-15A6-3CF1-3E0D-A23C1D536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675F3274-20C3-A36F-975A-D78B346D305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14A49DF-8095-3378-0964-124EA5CEA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Raster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0EF373E-272F-1925-54FE-67C59CE78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100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58752712-8CD3-EDDB-B922-056C03C514BC}"/>
              </a:ext>
            </a:extLst>
          </p:cNvPr>
          <p:cNvSpPr txBox="1">
            <a:spLocks/>
          </p:cNvSpPr>
          <p:nvPr/>
        </p:nvSpPr>
        <p:spPr>
          <a:xfrm>
            <a:off x="778213" y="1690688"/>
            <a:ext cx="11042311" cy="1104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You are already familiar with pictures (files ending in .jpg, .</a:t>
            </a:r>
            <a:r>
              <a:rPr lang="en-US" dirty="0" err="1"/>
              <a:t>png</a:t>
            </a:r>
            <a:r>
              <a:rPr lang="en-US" dirty="0"/>
              <a:t>, etc.)</a:t>
            </a:r>
          </a:p>
          <a:p>
            <a:r>
              <a:rPr lang="en-US" dirty="0"/>
              <a:t>An image has a resolution (a number of pixels)</a:t>
            </a:r>
          </a:p>
          <a:p>
            <a:endParaRPr lang="en-US" dirty="0"/>
          </a:p>
        </p:txBody>
      </p:sp>
      <p:pic>
        <p:nvPicPr>
          <p:cNvPr id="10" name="Picture 9" descr="A graph of a number of months&#10;&#10;Description automatically generated">
            <a:extLst>
              <a:ext uri="{FF2B5EF4-FFF2-40B4-BE49-F238E27FC236}">
                <a16:creationId xmlns:a16="http://schemas.microsoft.com/office/drawing/2014/main" id="{DAB71FFE-1F97-E52A-AB79-EB532A4ED9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400" y="4827587"/>
            <a:ext cx="3015000" cy="1811337"/>
          </a:xfrm>
          <a:prstGeom prst="rect">
            <a:avLst/>
          </a:prstGeom>
        </p:spPr>
      </p:pic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0F04EFAE-01E4-7C70-6E28-2DA0F406D239}"/>
              </a:ext>
            </a:extLst>
          </p:cNvPr>
          <p:cNvSpPr txBox="1">
            <a:spLocks/>
          </p:cNvSpPr>
          <p:nvPr/>
        </p:nvSpPr>
        <p:spPr>
          <a:xfrm>
            <a:off x="7178687" y="2876550"/>
            <a:ext cx="4343401" cy="1951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your image is low-res and you increase its size, it will look blurry</a:t>
            </a:r>
          </a:p>
          <a:p>
            <a:r>
              <a:rPr lang="en-US" dirty="0"/>
              <a:t>Ugly to look at</a:t>
            </a:r>
          </a:p>
          <a:p>
            <a:endParaRPr lang="en-US" dirty="0"/>
          </a:p>
        </p:txBody>
      </p:sp>
      <p:pic>
        <p:nvPicPr>
          <p:cNvPr id="11" name="Picture 10" descr="A graph of a number of months&#10;&#10;Description automatically generated">
            <a:extLst>
              <a:ext uri="{FF2B5EF4-FFF2-40B4-BE49-F238E27FC236}">
                <a16:creationId xmlns:a16="http://schemas.microsoft.com/office/drawing/2014/main" id="{C4DE86BA-A4F2-0778-CECF-3DDDAE14F7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02" y="2795587"/>
            <a:ext cx="6397298" cy="384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39586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39F98-8017-A0D3-E090-28B1D773F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46E12B1E-9C92-A0E9-D0E2-FF90561D338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8E9C6C4-8384-09F3-FA75-2CC699EEF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Can you </a:t>
            </a:r>
            <a:r>
              <a:rPr lang="en-US" dirty="0">
                <a:solidFill>
                  <a:srgbClr val="0E93C8"/>
                </a:solidFill>
              </a:rPr>
              <a:t>upscale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tables/graphs?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CDA1B32-665C-69BD-0204-6BFB678D5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101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E2A0072E-D69B-34F6-869A-C2FF8863DFF5}"/>
              </a:ext>
            </a:extLst>
          </p:cNvPr>
          <p:cNvSpPr txBox="1">
            <a:spLocks/>
          </p:cNvSpPr>
          <p:nvPr/>
        </p:nvSpPr>
        <p:spPr>
          <a:xfrm>
            <a:off x="778213" y="1690688"/>
            <a:ext cx="11042311" cy="1104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Upscaling means increasing the resolution (using AI, or other tools) </a:t>
            </a:r>
          </a:p>
          <a:p>
            <a:endParaRPr lang="en-US" dirty="0"/>
          </a:p>
        </p:txBody>
      </p:sp>
      <p:pic>
        <p:nvPicPr>
          <p:cNvPr id="7" name="Image 6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65A1B9FE-A554-2A3A-571B-06B1064EAF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32" y="2331492"/>
            <a:ext cx="7058099" cy="4207420"/>
          </a:xfrm>
          <a:prstGeom prst="rect">
            <a:avLst/>
          </a:prstGeom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F30066EA-879F-7F82-1128-FBFE368980D7}"/>
              </a:ext>
            </a:extLst>
          </p:cNvPr>
          <p:cNvSpPr txBox="1">
            <a:spLocks/>
          </p:cNvSpPr>
          <p:nvPr/>
        </p:nvSpPr>
        <p:spPr>
          <a:xfrm>
            <a:off x="8036930" y="2616994"/>
            <a:ext cx="4155070" cy="373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Avoid. It’s great for pictures, but upscaled texts looks uncanny.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Software: </a:t>
            </a:r>
            <a:r>
              <a:rPr lang="en-US" dirty="0">
                <a:hlinkClick r:id="rId5"/>
              </a:rPr>
              <a:t>Upscayl</a:t>
            </a:r>
            <a:r>
              <a:rPr lang="en-US" dirty="0"/>
              <a:t> (free, open source)</a:t>
            </a:r>
          </a:p>
        </p:txBody>
      </p:sp>
      <p:pic>
        <p:nvPicPr>
          <p:cNvPr id="9" name="Image 8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4DA11B75-85D7-AFF7-A585-D6098D7DB6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10" t="92039" r="42579" b="1095"/>
          <a:stretch/>
        </p:blipFill>
        <p:spPr>
          <a:xfrm>
            <a:off x="8610600" y="4062413"/>
            <a:ext cx="1123415" cy="62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36633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EEAF4-62CB-AE30-45E4-1B261EC13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CB6C756E-FF47-461B-763E-6E2915D467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7EC05F-1D9C-2732-272A-B41B5015A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Vectors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034AD00-A7B0-709E-7AF2-E3604A3CB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102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24F1D41B-5B7C-5C19-1860-EED380CC658B}"/>
              </a:ext>
            </a:extLst>
          </p:cNvPr>
          <p:cNvSpPr txBox="1">
            <a:spLocks/>
          </p:cNvSpPr>
          <p:nvPr/>
        </p:nvSpPr>
        <p:spPr>
          <a:xfrm>
            <a:off x="778213" y="1690687"/>
            <a:ext cx="11042311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Vector graphics, instead, are mathematical equations, lines and curves on a grid.</a:t>
            </a:r>
          </a:p>
          <a:p>
            <a:r>
              <a:rPr lang="en-US" dirty="0"/>
              <a:t>Resolution </a:t>
            </a:r>
            <a:r>
              <a:rPr lang="en-US" dirty="0">
                <a:solidFill>
                  <a:srgbClr val="E76321"/>
                </a:solidFill>
              </a:rPr>
              <a:t>is not a problem;</a:t>
            </a:r>
            <a:r>
              <a:rPr lang="en-US" dirty="0"/>
              <a:t> these can be as big as you wish and still  look clean</a:t>
            </a:r>
            <a:endParaRPr lang="en-US" dirty="0">
              <a:solidFill>
                <a:srgbClr val="E76321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0F8E19B-3B1D-2D3F-AD41-3CE45A6A4D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7864" y="3567034"/>
            <a:ext cx="4994335" cy="300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294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D20057-15C6-333C-1E3D-DC83CBCBB4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53277D05-6AF1-C86B-38F0-3EC59CAD962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FC3524A-478D-7AB3-44D9-0BC7DE67D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Graphs: raster vs vector (2)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64B4258-E1A6-4A66-C690-FE7A4E9FA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103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410A1066-8926-ECC5-2492-86F29AAE99AB}"/>
              </a:ext>
            </a:extLst>
          </p:cNvPr>
          <p:cNvSpPr txBox="1">
            <a:spLocks/>
          </p:cNvSpPr>
          <p:nvPr/>
        </p:nvSpPr>
        <p:spPr>
          <a:xfrm>
            <a:off x="778213" y="1690687"/>
            <a:ext cx="11042311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Vector graphics, instead, are mathematical equations, lines and curves on a grid.</a:t>
            </a:r>
          </a:p>
          <a:p>
            <a:r>
              <a:rPr lang="en-US" dirty="0"/>
              <a:t>Resolution </a:t>
            </a:r>
            <a:r>
              <a:rPr lang="en-US" dirty="0">
                <a:solidFill>
                  <a:srgbClr val="E76321"/>
                </a:solidFill>
              </a:rPr>
              <a:t>is not a problem</a:t>
            </a:r>
            <a:r>
              <a:rPr lang="en-US" dirty="0"/>
              <a:t>, these can be as big as you wish and still  look clear</a:t>
            </a:r>
            <a:endParaRPr lang="en-US" dirty="0">
              <a:solidFill>
                <a:srgbClr val="E76321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6586DBA-055B-2EAF-9C2F-8F94E5F54E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7864" y="866776"/>
            <a:ext cx="9486611" cy="570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64158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5E537-AF65-579D-9B5A-45B98C55B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D2A1A48-15B1-131E-1E4F-6CBCC01606C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580B68A-C8D9-126E-40C5-7304871A1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Graphs: raster vs vector (2)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EE01973-59CB-1E7F-E418-5816E97CB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104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DA10055D-3462-C3AA-13A0-7E47B6A24D31}"/>
              </a:ext>
            </a:extLst>
          </p:cNvPr>
          <p:cNvSpPr txBox="1">
            <a:spLocks/>
          </p:cNvSpPr>
          <p:nvPr/>
        </p:nvSpPr>
        <p:spPr>
          <a:xfrm>
            <a:off x="778213" y="1690687"/>
            <a:ext cx="11042311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Vector graphics, instead, are mathematical equations, lines and curves on a grid.</a:t>
            </a:r>
          </a:p>
          <a:p>
            <a:r>
              <a:rPr lang="en-US" dirty="0"/>
              <a:t>Resolution </a:t>
            </a:r>
            <a:r>
              <a:rPr lang="en-US" dirty="0">
                <a:solidFill>
                  <a:srgbClr val="E76321"/>
                </a:solidFill>
              </a:rPr>
              <a:t>is not a problem</a:t>
            </a:r>
            <a:r>
              <a:rPr lang="en-US" dirty="0"/>
              <a:t>, these can be as big as you wish and still  look clear</a:t>
            </a:r>
            <a:endParaRPr lang="en-US" dirty="0">
              <a:solidFill>
                <a:srgbClr val="E76321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FD54FCB-BCAC-65E6-9840-420B3BB302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5503461" y="-7595673"/>
            <a:ext cx="22867277" cy="1374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50544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E6D92-8E6E-7D0B-3C1D-22B662850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9BB6C0C-37AD-DF62-DA5E-5AE1CF600F8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BCAE25E-AFBF-A088-0FD6-5517AE4E3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Why you should use vectors for graphs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3ACD276-68F0-F10F-DFA9-EB3C6EAD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105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70EF636-1836-DA4A-A889-B3767407911A}"/>
              </a:ext>
            </a:extLst>
          </p:cNvPr>
          <p:cNvSpPr txBox="1">
            <a:spLocks/>
          </p:cNvSpPr>
          <p:nvPr/>
        </p:nvSpPr>
        <p:spPr>
          <a:xfrm>
            <a:off x="838200" y="1827213"/>
            <a:ext cx="11042311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You don’t have to worry about resolution</a:t>
            </a:r>
          </a:p>
          <a:p>
            <a:pPr lvl="1"/>
            <a:r>
              <a:rPr lang="en-US" dirty="0"/>
              <a:t>You can export the graph as an image in any resolution you want</a:t>
            </a:r>
          </a:p>
          <a:p>
            <a:r>
              <a:rPr lang="en-US" dirty="0">
                <a:solidFill>
                  <a:srgbClr val="0E93C8"/>
                </a:solidFill>
              </a:rPr>
              <a:t>Aligning</a:t>
            </a:r>
            <a:r>
              <a:rPr lang="en-US" dirty="0"/>
              <a:t> elements is easy</a:t>
            </a:r>
          </a:p>
          <a:p>
            <a:r>
              <a:rPr lang="en-US" dirty="0">
                <a:solidFill>
                  <a:srgbClr val="0E93C8"/>
                </a:solidFill>
              </a:rPr>
              <a:t>Changing</a:t>
            </a:r>
            <a:r>
              <a:rPr lang="en-US" dirty="0"/>
              <a:t> </a:t>
            </a:r>
            <a:r>
              <a:rPr lang="en-US" dirty="0" err="1">
                <a:solidFill>
                  <a:srgbClr val="0E93C8"/>
                </a:solidFill>
              </a:rPr>
              <a:t>colours</a:t>
            </a:r>
            <a:r>
              <a:rPr lang="en-US" dirty="0"/>
              <a:t>, line types, opacity, or other characteristics of geometrical objects is easy</a:t>
            </a:r>
          </a:p>
          <a:p>
            <a:r>
              <a:rPr lang="en-US" dirty="0"/>
              <a:t>You can </a:t>
            </a:r>
            <a:r>
              <a:rPr lang="en-US" dirty="0">
                <a:solidFill>
                  <a:srgbClr val="0E93C8"/>
                </a:solidFill>
              </a:rPr>
              <a:t>group</a:t>
            </a:r>
            <a:r>
              <a:rPr lang="en-US" dirty="0"/>
              <a:t> elements and layers for batch modifications/alignment</a:t>
            </a:r>
          </a:p>
          <a:p>
            <a:r>
              <a:rPr lang="en-US" dirty="0"/>
              <a:t>Your graph will still look </a:t>
            </a:r>
            <a:r>
              <a:rPr lang="en-US" dirty="0">
                <a:solidFill>
                  <a:srgbClr val="0E93C8"/>
                </a:solidFill>
              </a:rPr>
              <a:t>clean</a:t>
            </a:r>
            <a:r>
              <a:rPr lang="en-US" dirty="0"/>
              <a:t> and </a:t>
            </a:r>
            <a:r>
              <a:rPr lang="en-US" dirty="0">
                <a:solidFill>
                  <a:srgbClr val="0E93C8"/>
                </a:solidFill>
              </a:rPr>
              <a:t>professional</a:t>
            </a:r>
            <a:r>
              <a:rPr lang="en-US" dirty="0">
                <a:solidFill>
                  <a:srgbClr val="E76321"/>
                </a:solidFill>
              </a:rPr>
              <a:t> </a:t>
            </a:r>
            <a:r>
              <a:rPr lang="en-US" dirty="0"/>
              <a:t>at a fraction of the time it would have taken you in Photoshop</a:t>
            </a:r>
            <a:endParaRPr lang="en-US" dirty="0">
              <a:solidFill>
                <a:srgbClr val="E76321"/>
              </a:solidFill>
            </a:endParaRPr>
          </a:p>
          <a:p>
            <a:r>
              <a:rPr lang="en-US" dirty="0">
                <a:solidFill>
                  <a:srgbClr val="E76321"/>
                </a:solidFill>
              </a:rPr>
              <a:t>However</a:t>
            </a:r>
            <a:r>
              <a:rPr lang="en-US" dirty="0"/>
              <a:t>, don’t export huge scatter plots (with millions of point) in </a:t>
            </a:r>
            <a:r>
              <a:rPr lang="en-US" dirty="0" err="1"/>
              <a:t>svg</a:t>
            </a:r>
            <a:endParaRPr lang="en-US" dirty="0"/>
          </a:p>
          <a:p>
            <a:pPr lvl="1"/>
            <a:r>
              <a:rPr lang="en-US" dirty="0"/>
              <a:t>This will be very slow, and your editing software may crash when opening it</a:t>
            </a:r>
          </a:p>
        </p:txBody>
      </p:sp>
    </p:spTree>
    <p:extLst>
      <p:ext uri="{BB962C8B-B14F-4D97-AF65-F5344CB8AC3E}">
        <p14:creationId xmlns:p14="http://schemas.microsoft.com/office/powerpoint/2010/main" val="252013099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2D6AF2-8362-1927-466E-48F0BB7DF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2EF0E59A-0746-5887-D210-855FD6C920E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E432E4B-42A9-C84F-507F-8B70DFCCE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Image software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67E9F67-8DFD-8A70-E64B-477D695EB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106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D81BE84-AE57-FAA5-306C-99CF79E9362C}"/>
              </a:ext>
            </a:extLst>
          </p:cNvPr>
          <p:cNvSpPr txBox="1">
            <a:spLocks/>
          </p:cNvSpPr>
          <p:nvPr/>
        </p:nvSpPr>
        <p:spPr>
          <a:xfrm>
            <a:off x="778213" y="1690687"/>
            <a:ext cx="11042311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raster:</a:t>
            </a:r>
          </a:p>
          <a:p>
            <a:pPr lvl="1"/>
            <a:r>
              <a:rPr lang="en-US" dirty="0"/>
              <a:t>Adobe Photoshop is the best </a:t>
            </a:r>
            <a:r>
              <a:rPr lang="en-US" dirty="0">
                <a:solidFill>
                  <a:srgbClr val="E76321"/>
                </a:solidFill>
              </a:rPr>
              <a:t>IF </a:t>
            </a:r>
            <a:r>
              <a:rPr lang="en-US" dirty="0"/>
              <a:t>your company has it (don’t buy it)</a:t>
            </a:r>
          </a:p>
          <a:p>
            <a:pPr lvl="1"/>
            <a:r>
              <a:rPr lang="en-US" dirty="0"/>
              <a:t>Else, GIMP is free and does the job (but is less good)</a:t>
            </a:r>
          </a:p>
          <a:p>
            <a:pPr lvl="1"/>
            <a:r>
              <a:rPr lang="en-US" dirty="0"/>
              <a:t>Do yourself a </a:t>
            </a:r>
            <a:r>
              <a:rPr lang="en-US" dirty="0" err="1"/>
              <a:t>favour</a:t>
            </a:r>
            <a:r>
              <a:rPr lang="en-US" dirty="0"/>
              <a:t> and don’t use Paint</a:t>
            </a:r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For vectors:</a:t>
            </a:r>
          </a:p>
          <a:p>
            <a:pPr lvl="1"/>
            <a:r>
              <a:rPr lang="en-US" dirty="0"/>
              <a:t>Adobe Illustrator </a:t>
            </a:r>
            <a:r>
              <a:rPr lang="en-US" dirty="0">
                <a:solidFill>
                  <a:srgbClr val="E76321"/>
                </a:solidFill>
              </a:rPr>
              <a:t>IF </a:t>
            </a:r>
            <a:r>
              <a:rPr lang="en-US" dirty="0"/>
              <a:t>your company has it (again, don’t buy it)</a:t>
            </a:r>
          </a:p>
          <a:p>
            <a:pPr lvl="1"/>
            <a:r>
              <a:rPr lang="en-US" dirty="0"/>
              <a:t>Inkscape is plenty enough for what you will need to do</a:t>
            </a:r>
          </a:p>
        </p:txBody>
      </p:sp>
      <p:pic>
        <p:nvPicPr>
          <p:cNvPr id="7" name="Image 6" descr="Une image contenant Graphique, capture d’écran, Police, logo&#10;&#10;Description générée automatiquement">
            <a:extLst>
              <a:ext uri="{FF2B5EF4-FFF2-40B4-BE49-F238E27FC236}">
                <a16:creationId xmlns:a16="http://schemas.microsoft.com/office/drawing/2014/main" id="{989A7C82-F9BB-599B-B95D-8A0DF5F74D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1164629"/>
            <a:ext cx="914400" cy="891184"/>
          </a:xfrm>
          <a:prstGeom prst="rect">
            <a:avLst/>
          </a:prstGeom>
        </p:spPr>
      </p:pic>
      <p:pic>
        <p:nvPicPr>
          <p:cNvPr id="9" name="Image 8" descr="Une image contenant dessin humoristique, art, illustration&#10;&#10;Description générée automatiquement">
            <a:extLst>
              <a:ext uri="{FF2B5EF4-FFF2-40B4-BE49-F238E27FC236}">
                <a16:creationId xmlns:a16="http://schemas.microsoft.com/office/drawing/2014/main" id="{9D39D4C3-B97C-5D39-E341-3A34008CC6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148" y="1148552"/>
            <a:ext cx="1200152" cy="1074746"/>
          </a:xfrm>
          <a:prstGeom prst="rect">
            <a:avLst/>
          </a:prstGeom>
        </p:spPr>
      </p:pic>
      <p:pic>
        <p:nvPicPr>
          <p:cNvPr id="8" name="Image 7" descr="Une image contenant Graphique, Police, symbole, logo&#10;&#10;Description générée automatiquement">
            <a:extLst>
              <a:ext uri="{FF2B5EF4-FFF2-40B4-BE49-F238E27FC236}">
                <a16:creationId xmlns:a16="http://schemas.microsoft.com/office/drawing/2014/main" id="{4DD1650D-037A-455A-ECD6-EBE1DF4B0A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884" y="3794823"/>
            <a:ext cx="843604" cy="822515"/>
          </a:xfrm>
          <a:prstGeom prst="rect">
            <a:avLst/>
          </a:prstGeom>
        </p:spPr>
      </p:pic>
      <p:pic>
        <p:nvPicPr>
          <p:cNvPr id="11" name="Image 10" descr="Une image contenant capture d’écran, conception&#10;&#10;Description générée automatiquement">
            <a:extLst>
              <a:ext uri="{FF2B5EF4-FFF2-40B4-BE49-F238E27FC236}">
                <a16:creationId xmlns:a16="http://schemas.microsoft.com/office/drawing/2014/main" id="{5CB53E62-819F-E565-94E3-66D5FF1A00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17" y="3683909"/>
            <a:ext cx="1044342" cy="1044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88038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9E900-9390-76C9-8C3E-C3A7F9390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3F3D8FF7-13C1-3EC4-B66F-F2DEE131396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592EA5C-4117-33F4-E050-F7B6F97CA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tools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EFCE264-FD2F-2AFA-2EA4-79E083F80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107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5ACF33A-41B4-769E-7EC8-30E58204B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861780"/>
          </a:xfrm>
        </p:spPr>
        <p:txBody>
          <a:bodyPr/>
          <a:lstStyle/>
          <a:p>
            <a:r>
              <a:rPr lang="en-GB" dirty="0"/>
              <a:t>Preliminary point: data-to-ink ratio</a:t>
            </a:r>
          </a:p>
          <a:p>
            <a:r>
              <a:rPr lang="en-GB" dirty="0"/>
              <a:t>Text</a:t>
            </a:r>
          </a:p>
          <a:p>
            <a:r>
              <a:rPr lang="en-GB" dirty="0"/>
              <a:t>Descriptive tables</a:t>
            </a:r>
          </a:p>
          <a:p>
            <a:r>
              <a:rPr lang="en-GB" dirty="0"/>
              <a:t>Graphs</a:t>
            </a:r>
          </a:p>
          <a:p>
            <a:r>
              <a:rPr lang="en-GB" b="1" dirty="0"/>
              <a:t>Dashboards</a:t>
            </a:r>
          </a:p>
          <a:p>
            <a:r>
              <a:rPr lang="en-GB" dirty="0"/>
              <a:t>Regressions/ML results + interpretation tools</a:t>
            </a:r>
          </a:p>
        </p:txBody>
      </p:sp>
    </p:spTree>
    <p:extLst>
      <p:ext uri="{BB962C8B-B14F-4D97-AF65-F5344CB8AC3E}">
        <p14:creationId xmlns:p14="http://schemas.microsoft.com/office/powerpoint/2010/main" val="405286427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656B0-A341-F55A-6099-F65E3523C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0400046-CCF3-8B5F-D1B1-A3180858310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384617-72C7-6BAD-6907-CA3D2B8A2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Dashboards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7C119C7-2DAA-C398-DBA8-8B5F33ED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108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09EBC7-7FB7-3EAA-E26F-A33203227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A dashboard is an </a:t>
            </a:r>
            <a:r>
              <a:rPr lang="en-US" dirty="0">
                <a:solidFill>
                  <a:srgbClr val="E76321"/>
                </a:solidFill>
              </a:rPr>
              <a:t>interactive tool </a:t>
            </a:r>
            <a:r>
              <a:rPr lang="en-US" dirty="0"/>
              <a:t>you use for data visualization. Imagine a webpage on which you have/can do:</a:t>
            </a:r>
          </a:p>
          <a:p>
            <a:pPr lvl="1"/>
            <a:r>
              <a:rPr lang="en-US" dirty="0">
                <a:solidFill>
                  <a:srgbClr val="E76321"/>
                </a:solidFill>
              </a:rPr>
              <a:t>Interactive tables </a:t>
            </a:r>
            <a:r>
              <a:rPr lang="en-US" dirty="0"/>
              <a:t>for which you can </a:t>
            </a:r>
            <a:r>
              <a:rPr lang="en-US" dirty="0">
                <a:solidFill>
                  <a:srgbClr val="E76321"/>
                </a:solidFill>
              </a:rPr>
              <a:t>select variables </a:t>
            </a:r>
            <a:r>
              <a:rPr lang="en-US" dirty="0"/>
              <a:t>you want to show</a:t>
            </a:r>
          </a:p>
          <a:p>
            <a:pPr lvl="1"/>
            <a:r>
              <a:rPr lang="en-US" dirty="0">
                <a:solidFill>
                  <a:srgbClr val="E76321"/>
                </a:solidFill>
              </a:rPr>
              <a:t>Interactive graphs </a:t>
            </a:r>
            <a:r>
              <a:rPr lang="en-US" dirty="0"/>
              <a:t>and </a:t>
            </a:r>
            <a:r>
              <a:rPr lang="en-US" dirty="0">
                <a:solidFill>
                  <a:srgbClr val="E76321"/>
                </a:solidFill>
              </a:rPr>
              <a:t>maps</a:t>
            </a:r>
            <a:r>
              <a:rPr lang="en-US" dirty="0"/>
              <a:t> on which you can </a:t>
            </a:r>
            <a:r>
              <a:rPr lang="en-US" dirty="0">
                <a:solidFill>
                  <a:srgbClr val="E76321"/>
                </a:solidFill>
              </a:rPr>
              <a:t>zoom</a:t>
            </a:r>
            <a:r>
              <a:rPr lang="en-US" dirty="0"/>
              <a:t>, get </a:t>
            </a:r>
            <a:r>
              <a:rPr lang="en-US" dirty="0">
                <a:solidFill>
                  <a:srgbClr val="E76321"/>
                </a:solidFill>
              </a:rPr>
              <a:t>tooltips</a:t>
            </a:r>
            <a:r>
              <a:rPr lang="en-US" dirty="0"/>
              <a:t> when your cursor hovers a data point</a:t>
            </a:r>
          </a:p>
          <a:p>
            <a:pPr lvl="1"/>
            <a:r>
              <a:rPr lang="en-US" dirty="0">
                <a:solidFill>
                  <a:srgbClr val="E76321"/>
                </a:solidFill>
              </a:rPr>
              <a:t>Filter</a:t>
            </a:r>
            <a:r>
              <a:rPr lang="en-US" dirty="0"/>
              <a:t> the dataset on the fly</a:t>
            </a:r>
          </a:p>
          <a:p>
            <a:pPr lvl="1"/>
            <a:r>
              <a:rPr lang="en-US" dirty="0"/>
              <a:t>Even let the user use a regression model for which they can </a:t>
            </a:r>
            <a:r>
              <a:rPr lang="en-US" dirty="0">
                <a:solidFill>
                  <a:srgbClr val="E76321"/>
                </a:solidFill>
              </a:rPr>
              <a:t>choose covariates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F4213A5-BCC7-B621-11C7-90D2D3A277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"/>
          <a:stretch/>
        </p:blipFill>
        <p:spPr>
          <a:xfrm>
            <a:off x="1219199" y="4542952"/>
            <a:ext cx="4267201" cy="2178523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DBAA14A-82AF-15EA-98FA-3E09D4E918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950" y="4694519"/>
            <a:ext cx="3174877" cy="192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2209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BA67E-0120-0830-1825-48DB5EF8C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3443B09-C172-E904-0A81-DF9DBDDE4C1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2D1BABD-CDCD-AB4E-4944-D81DDB7FD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Dashboard inspiration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4013759-A383-A299-3EC8-1E2815BDA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109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801ACF89-695E-3BD3-E8F5-56FF012DC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Again, looking at other dashboard is how will you get inspired to try new things with your </a:t>
            </a:r>
            <a:r>
              <a:rPr lang="en-US" dirty="0" err="1"/>
              <a:t>dataviz</a:t>
            </a:r>
            <a:endParaRPr lang="en-US" dirty="0"/>
          </a:p>
          <a:p>
            <a:pPr lvl="1"/>
            <a:r>
              <a:rPr lang="en-US" dirty="0"/>
              <a:t>Here: </a:t>
            </a:r>
            <a:r>
              <a:rPr lang="en-US" dirty="0">
                <a:hlinkClick r:id="rId4"/>
              </a:rPr>
              <a:t>https://shiny.posit.co/r/gallery/</a:t>
            </a:r>
            <a:r>
              <a:rPr lang="en-US" dirty="0"/>
              <a:t>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F953C2B-5B10-6F73-D71A-E2B44A0B3E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"/>
          <a:stretch/>
        </p:blipFill>
        <p:spPr>
          <a:xfrm>
            <a:off x="1219199" y="4542952"/>
            <a:ext cx="4267201" cy="2178523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F4FAB6B-0405-CE40-673D-5D4FCFE952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950" y="4694519"/>
            <a:ext cx="3174877" cy="192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49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01554C-6397-2C66-A049-51D74D773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D581AA50-CE47-3876-12B4-621E64EF8A0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E3CA744-4C4A-7E48-62E3-012C682FE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Frustration, pt. 2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CE9DA55-219B-EAC6-DBE1-805540991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20BE1C2E-04F8-1BBB-DA49-49C24DDD8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It is another </a:t>
            </a:r>
            <a:r>
              <a:rPr lang="en-US" dirty="0">
                <a:solidFill>
                  <a:srgbClr val="E76321"/>
                </a:solidFill>
              </a:rPr>
              <a:t>barrier </a:t>
            </a:r>
            <a:r>
              <a:rPr lang="en-US" dirty="0"/>
              <a:t>to take into account in your work (on top of all the problems you encounter)</a:t>
            </a:r>
          </a:p>
          <a:p>
            <a:r>
              <a:rPr lang="en-US" dirty="0"/>
              <a:t>You may be working on a project for months, only for it to:</a:t>
            </a:r>
          </a:p>
          <a:p>
            <a:pPr lvl="1"/>
            <a:r>
              <a:rPr lang="en-US" dirty="0"/>
              <a:t>Be shut down by someone above you</a:t>
            </a:r>
          </a:p>
          <a:p>
            <a:pPr lvl="1"/>
            <a:r>
              <a:rPr lang="en-US" dirty="0"/>
              <a:t>Change everyday due to lack of proper planning and focus</a:t>
            </a:r>
          </a:p>
          <a:p>
            <a:pPr lvl="1"/>
            <a:r>
              <a:rPr lang="en-US" dirty="0"/>
              <a:t>Lack of interest by stakeholders</a:t>
            </a:r>
          </a:p>
          <a:p>
            <a:pPr lvl="1"/>
            <a:r>
              <a:rPr lang="en-US" dirty="0"/>
              <a:t>Not yield any meaningful results</a:t>
            </a:r>
          </a:p>
          <a:p>
            <a:r>
              <a:rPr lang="en-US" dirty="0"/>
              <a:t>I have worked on reports which I suspect have never been read</a:t>
            </a:r>
          </a:p>
          <a:p>
            <a:pPr lvl="1"/>
            <a:r>
              <a:rPr lang="en-US" dirty="0"/>
              <a:t>Data scientist is not a bullshit job, but you are likely to have </a:t>
            </a:r>
            <a:r>
              <a:rPr lang="en-US" dirty="0">
                <a:solidFill>
                  <a:srgbClr val="E76321"/>
                </a:solidFill>
              </a:rPr>
              <a:t>bullshit tasks</a:t>
            </a:r>
          </a:p>
          <a:p>
            <a:pPr lvl="1"/>
            <a:endParaRPr lang="en-US" dirty="0"/>
          </a:p>
        </p:txBody>
      </p:sp>
      <p:pic>
        <p:nvPicPr>
          <p:cNvPr id="6" name="Picture 5" descr="A person in a suit and tie&#10;&#10;Description automatically generated">
            <a:extLst>
              <a:ext uri="{FF2B5EF4-FFF2-40B4-BE49-F238E27FC236}">
                <a16:creationId xmlns:a16="http://schemas.microsoft.com/office/drawing/2014/main" id="{23CE9B20-E2E3-040A-D8DA-CAB90C53EC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5" r="39471" b="19520"/>
          <a:stretch/>
        </p:blipFill>
        <p:spPr>
          <a:xfrm flipH="1">
            <a:off x="5863836" y="371440"/>
            <a:ext cx="1146564" cy="127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54029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6FD10-252E-AA42-CA2C-6F33EA05E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BF8867E-2B4F-08C4-0C94-59A742B0FF7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BCD1EA7-068E-695D-2204-3D00C65D6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Why dashboards? And when?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EEC163F-D477-2794-EF8D-B74F1EB04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110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327390E-F1B9-BF7F-976B-D89269244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Entry cost can be </a:t>
            </a:r>
            <a:r>
              <a:rPr lang="en-US" dirty="0">
                <a:solidFill>
                  <a:srgbClr val="E76321"/>
                </a:solidFill>
              </a:rPr>
              <a:t>high</a:t>
            </a:r>
          </a:p>
          <a:p>
            <a:pPr lvl="1"/>
            <a:r>
              <a:rPr lang="en-US" dirty="0"/>
              <a:t>Intermediate level technical know-how if you code it: need to know </a:t>
            </a:r>
            <a:r>
              <a:rPr lang="en-US" dirty="0">
                <a:solidFill>
                  <a:srgbClr val="0E93C8"/>
                </a:solidFill>
              </a:rPr>
              <a:t>specific R/Python packages</a:t>
            </a:r>
            <a:r>
              <a:rPr lang="en-US" dirty="0"/>
              <a:t>, and ideally </a:t>
            </a:r>
            <a:r>
              <a:rPr lang="en-US" dirty="0">
                <a:solidFill>
                  <a:srgbClr val="0E93C8"/>
                </a:solidFill>
              </a:rPr>
              <a:t>HTML/CSS </a:t>
            </a:r>
            <a:r>
              <a:rPr lang="en-US" dirty="0"/>
              <a:t>(even better if you know </a:t>
            </a:r>
            <a:r>
              <a:rPr lang="en-US" dirty="0" err="1">
                <a:solidFill>
                  <a:srgbClr val="0E93C8"/>
                </a:solidFill>
              </a:rPr>
              <a:t>Javascript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Time consuming to prepare</a:t>
            </a:r>
          </a:p>
          <a:p>
            <a:pPr lvl="1"/>
            <a:r>
              <a:rPr lang="en-US" dirty="0"/>
              <a:t>If you choose to buy a dashboarding software, money might be the issue</a:t>
            </a:r>
          </a:p>
          <a:p>
            <a:r>
              <a:rPr lang="en-US" dirty="0"/>
              <a:t>But, it allows more exploratory approaches</a:t>
            </a:r>
          </a:p>
          <a:p>
            <a:pPr lvl="1"/>
            <a:r>
              <a:rPr lang="en-US" dirty="0"/>
              <a:t>Clients/stakeholders/decision makers can look at the data themselves</a:t>
            </a:r>
          </a:p>
          <a:p>
            <a:pPr lvl="1"/>
            <a:r>
              <a:rPr lang="en-US" dirty="0"/>
              <a:t>If they have questions, and your dashboard is flexible enough, you may answer their questions directly in the meeting with your tool</a:t>
            </a:r>
          </a:p>
          <a:p>
            <a:r>
              <a:rPr lang="en-US" dirty="0"/>
              <a:t>Usually, people love this</a:t>
            </a:r>
          </a:p>
          <a:p>
            <a:pPr lvl="1"/>
            <a:r>
              <a:rPr lang="en-US" dirty="0"/>
              <a:t>Again: </a:t>
            </a:r>
            <a:r>
              <a:rPr lang="en-US" b="1" u="sng" dirty="0">
                <a:solidFill>
                  <a:srgbClr val="E76321"/>
                </a:solidFill>
              </a:rPr>
              <a:t>PEOPLE. LOVE. THIS.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27984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C8294-3F9A-2E48-8606-1221B741F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CED42B6B-9669-6225-EE02-B18DCEC594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ACC390C-CBA8-F36D-9D1A-9063F1E29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paid ones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8D35CFD-8BB1-97DA-6DBF-8E93B0F56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111</a:t>
            </a:fld>
            <a:endParaRPr lang="fr-FR"/>
          </a:p>
        </p:txBody>
      </p:sp>
      <p:pic>
        <p:nvPicPr>
          <p:cNvPr id="9" name="Espace réservé du contenu 8" descr="Une image contenant Police, symbole, texte, Graphique&#10;&#10;Description générée automatiquement">
            <a:extLst>
              <a:ext uri="{FF2B5EF4-FFF2-40B4-BE49-F238E27FC236}">
                <a16:creationId xmlns:a16="http://schemas.microsoft.com/office/drawing/2014/main" id="{7FDEC145-35F4-968E-41CA-9B4B3C0F2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96" y="1398069"/>
            <a:ext cx="2557767" cy="1341997"/>
          </a:xfrm>
        </p:spPr>
      </p:pic>
      <p:pic>
        <p:nvPicPr>
          <p:cNvPr id="11" name="Image 10" descr="Une image contenant texte, Police, jaune, logo&#10;&#10;Description générée automatiquement">
            <a:extLst>
              <a:ext uri="{FF2B5EF4-FFF2-40B4-BE49-F238E27FC236}">
                <a16:creationId xmlns:a16="http://schemas.microsoft.com/office/drawing/2014/main" id="{E42DC824-7227-EC07-D63E-30F7B823B7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956" y="1580370"/>
            <a:ext cx="2439044" cy="950885"/>
          </a:xfrm>
          <a:prstGeom prst="rect">
            <a:avLst/>
          </a:prstGeom>
        </p:spPr>
      </p:pic>
      <p:pic>
        <p:nvPicPr>
          <p:cNvPr id="13" name="Image 12" descr="Une image contenant Police, logo, Graphique, texte&#10;&#10;Description générée automatiquement">
            <a:extLst>
              <a:ext uri="{FF2B5EF4-FFF2-40B4-BE49-F238E27FC236}">
                <a16:creationId xmlns:a16="http://schemas.microsoft.com/office/drawing/2014/main" id="{08725E43-F28D-2ECD-10A7-92C2A352DC98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407" y="1431973"/>
            <a:ext cx="2236999" cy="1242777"/>
          </a:xfrm>
          <a:prstGeom prst="rect">
            <a:avLst/>
          </a:prstGeom>
        </p:spPr>
      </p:pic>
      <p:pic>
        <p:nvPicPr>
          <p:cNvPr id="15" name="Image 14" descr="Une image contenant Graphique, capture d’écran, Police, logo&#10;&#10;Description générée automatiquement">
            <a:extLst>
              <a:ext uri="{FF2B5EF4-FFF2-40B4-BE49-F238E27FC236}">
                <a16:creationId xmlns:a16="http://schemas.microsoft.com/office/drawing/2014/main" id="{301F1DED-A0D7-C73A-F5C0-3B980B7040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136" y="1500110"/>
            <a:ext cx="1937454" cy="1106501"/>
          </a:xfrm>
          <a:prstGeom prst="rect">
            <a:avLst/>
          </a:prstGeom>
        </p:spPr>
      </p:pic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FC2B2025-97D8-CCF3-98A4-C7DBF472073D}"/>
              </a:ext>
            </a:extLst>
          </p:cNvPr>
          <p:cNvSpPr txBox="1">
            <a:spLocks/>
          </p:cNvSpPr>
          <p:nvPr/>
        </p:nvSpPr>
        <p:spPr>
          <a:xfrm>
            <a:off x="778213" y="2885516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Above: Tableau, </a:t>
            </a:r>
            <a:r>
              <a:rPr lang="en-US" dirty="0" err="1"/>
              <a:t>PowerBI</a:t>
            </a:r>
            <a:r>
              <a:rPr lang="en-US" dirty="0"/>
              <a:t>, </a:t>
            </a:r>
            <a:r>
              <a:rPr lang="en-US" dirty="0" err="1"/>
              <a:t>QlikSense</a:t>
            </a:r>
            <a:r>
              <a:rPr lang="en-US" dirty="0"/>
              <a:t>, Looker</a:t>
            </a:r>
          </a:p>
          <a:p>
            <a:pPr lvl="1"/>
            <a:r>
              <a:rPr lang="en-US" dirty="0"/>
              <a:t>There are many, many others</a:t>
            </a:r>
          </a:p>
          <a:p>
            <a:r>
              <a:rPr lang="en-US" dirty="0"/>
              <a:t>There are free versions if you want to learn one of them</a:t>
            </a:r>
          </a:p>
          <a:p>
            <a:pPr lvl="1"/>
            <a:r>
              <a:rPr lang="en-US" dirty="0">
                <a:solidFill>
                  <a:srgbClr val="E76321"/>
                </a:solidFill>
              </a:rPr>
              <a:t>DON’T PAY FOR THEM</a:t>
            </a:r>
          </a:p>
          <a:p>
            <a:pPr lvl="1"/>
            <a:r>
              <a:rPr lang="en-US" dirty="0"/>
              <a:t>Maybe learn one, and if you work on others they will feel at least a bit intuitive</a:t>
            </a:r>
          </a:p>
          <a:p>
            <a:pPr lvl="1"/>
            <a:r>
              <a:rPr lang="en-US" dirty="0"/>
              <a:t>To my knowledge, there is no “big one” that is used everywhere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1638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B8C8D-352C-402E-641E-00AFA9888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ED628689-DE52-A96F-44D0-25AFDBBF9AB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C12EE90-D587-1EBA-7A9C-BB8E384AC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free, flexible ones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(i.e. the good ones)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2594497-0A41-E99E-291E-E7311ADB6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112</a:t>
            </a:fld>
            <a:endParaRPr lang="fr-FR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31BE980D-C192-3EF7-577D-8AA5CE3C56EE}"/>
              </a:ext>
            </a:extLst>
          </p:cNvPr>
          <p:cNvSpPr txBox="1">
            <a:spLocks/>
          </p:cNvSpPr>
          <p:nvPr/>
        </p:nvSpPr>
        <p:spPr>
          <a:xfrm>
            <a:off x="778213" y="2885516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Above: Shiny (R), </a:t>
            </a:r>
            <a:r>
              <a:rPr lang="en-US" dirty="0" err="1"/>
              <a:t>Streamlit</a:t>
            </a:r>
            <a:r>
              <a:rPr lang="en-US" dirty="0"/>
              <a:t> (Python), Dash (Python)</a:t>
            </a:r>
          </a:p>
          <a:p>
            <a:pPr lvl="1"/>
            <a:r>
              <a:rPr lang="en-US" dirty="0"/>
              <a:t>For R, virtually every dashboard is done using Shiny</a:t>
            </a:r>
          </a:p>
          <a:p>
            <a:pPr lvl="1"/>
            <a:r>
              <a:rPr lang="en-US" dirty="0"/>
              <a:t>There are also others for Python: Shiny, </a:t>
            </a:r>
            <a:r>
              <a:rPr lang="en-US" dirty="0" err="1"/>
              <a:t>Holoviz</a:t>
            </a:r>
            <a:r>
              <a:rPr lang="en-US" dirty="0"/>
              <a:t>…</a:t>
            </a:r>
          </a:p>
          <a:p>
            <a:r>
              <a:rPr lang="en-US" dirty="0"/>
              <a:t>Python will offer more package variety: it’s more of a “general-purpose” language than R, and its been used in web development for a while (e.g. Django)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8" name="Picture 7" descr="A black background with white letters&#10;&#10;Description automatically generated">
            <a:extLst>
              <a:ext uri="{FF2B5EF4-FFF2-40B4-BE49-F238E27FC236}">
                <a16:creationId xmlns:a16="http://schemas.microsoft.com/office/drawing/2014/main" id="{BB8A72FA-43AC-597E-3839-015B92999D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82" y="1794163"/>
            <a:ext cx="1653067" cy="72183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C4661EC-24AF-6CD8-7DB5-D6010E1628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75709" y="1842654"/>
            <a:ext cx="2729346" cy="758462"/>
          </a:xfrm>
          <a:prstGeom prst="rect">
            <a:avLst/>
          </a:prstGeom>
        </p:spPr>
      </p:pic>
      <p:pic>
        <p:nvPicPr>
          <p:cNvPr id="9" name="Picture 8" descr="A logo with text on it&#10;&#10;Description automatically generated">
            <a:extLst>
              <a:ext uri="{FF2B5EF4-FFF2-40B4-BE49-F238E27FC236}">
                <a16:creationId xmlns:a16="http://schemas.microsoft.com/office/drawing/2014/main" id="{DF1BB6C8-9EF3-859F-1034-E4E07A41CD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315" y="1614284"/>
            <a:ext cx="1620270" cy="1215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1993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E25F7-6815-1ED9-8C30-BD2FF852E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50F4F21-579A-11BD-2B3E-0352A3F84A4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5CDF0D2-E032-65CA-621F-7AA93EBCD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113</a:t>
            </a:fld>
            <a:endParaRPr lang="fr-FR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EF5B635-684D-89EC-913B-B0BF0B45BB87}"/>
              </a:ext>
            </a:extLst>
          </p:cNvPr>
          <p:cNvSpPr txBox="1">
            <a:spLocks/>
          </p:cNvSpPr>
          <p:nvPr/>
        </p:nvSpPr>
        <p:spPr>
          <a:xfrm>
            <a:off x="778213" y="1790868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will do some Shiny this afternoon</a:t>
            </a:r>
          </a:p>
          <a:p>
            <a:r>
              <a:rPr lang="en-US" dirty="0"/>
              <a:t>This is a package developed by RStudio (Posit PBC, now) since 2012</a:t>
            </a:r>
          </a:p>
          <a:p>
            <a:pPr lvl="1"/>
            <a:r>
              <a:rPr lang="en-US" dirty="0"/>
              <a:t>There is a book about it (</a:t>
            </a:r>
            <a:r>
              <a:rPr lang="en-US" dirty="0">
                <a:hlinkClick r:id="rId4"/>
              </a:rPr>
              <a:t>Mastering Shiny</a:t>
            </a:r>
            <a:r>
              <a:rPr lang="en-US" dirty="0"/>
              <a:t>) by Hadley Wickham, a key person at Posit and one of the developers of the </a:t>
            </a:r>
            <a:r>
              <a:rPr lang="en-US" dirty="0" err="1"/>
              <a:t>tidyverse</a:t>
            </a:r>
            <a:endParaRPr lang="en-US" dirty="0"/>
          </a:p>
          <a:p>
            <a:r>
              <a:rPr lang="en-US" dirty="0"/>
              <a:t>It’s a </a:t>
            </a:r>
            <a:r>
              <a:rPr lang="en-US" dirty="0">
                <a:solidFill>
                  <a:srgbClr val="0E93C8"/>
                </a:solidFill>
              </a:rPr>
              <a:t>web framework</a:t>
            </a:r>
            <a:r>
              <a:rPr lang="en-US" dirty="0"/>
              <a:t>: with it, you can create a web application</a:t>
            </a:r>
          </a:p>
          <a:p>
            <a:pPr lvl="1"/>
            <a:r>
              <a:rPr lang="en-US" dirty="0"/>
              <a:t>It’s mainly known for dashboards, but it is somewhat versatile</a:t>
            </a:r>
          </a:p>
          <a:p>
            <a:pPr lvl="1"/>
            <a:r>
              <a:rPr lang="en-US" dirty="0"/>
              <a:t>You could create a web application in which you do all your statistical modelling for example (it won’t be as good as programming this in R though)</a:t>
            </a:r>
          </a:p>
          <a:p>
            <a:pPr lvl="1"/>
            <a:r>
              <a:rPr lang="en-US" dirty="0"/>
              <a:t>Gallery for inspiration: </a:t>
            </a:r>
            <a:r>
              <a:rPr lang="en-US" dirty="0">
                <a:hlinkClick r:id="rId5"/>
              </a:rPr>
              <a:t>https://shiny.posit.co/r/gallery/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There are </a:t>
            </a:r>
            <a:r>
              <a:rPr lang="en-US" dirty="0">
                <a:hlinkClick r:id="rId6"/>
              </a:rPr>
              <a:t>add-ons</a:t>
            </a:r>
            <a:r>
              <a:rPr lang="en-US" dirty="0"/>
              <a:t> that build upon it, I personally use </a:t>
            </a:r>
            <a:r>
              <a:rPr lang="en-US" dirty="0" err="1">
                <a:hlinkClick r:id="rId7"/>
              </a:rPr>
              <a:t>bslib</a:t>
            </a:r>
            <a:r>
              <a:rPr lang="en-US" dirty="0"/>
              <a:t> a lot</a:t>
            </a:r>
          </a:p>
          <a:p>
            <a:pPr lvl="1"/>
            <a:r>
              <a:rPr lang="en-US" dirty="0">
                <a:hlinkClick r:id="rId8"/>
              </a:rPr>
              <a:t>https://nz-stefan.shinyapps.io/commute-explorer-2/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8" name="Picture 7" descr="A black background with white letters&#10;&#10;Description automatically generated">
            <a:extLst>
              <a:ext uri="{FF2B5EF4-FFF2-40B4-BE49-F238E27FC236}">
                <a16:creationId xmlns:a16="http://schemas.microsoft.com/office/drawing/2014/main" id="{C0A55DD3-621E-D00F-20FD-62158172DA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13" y="720919"/>
            <a:ext cx="1653067" cy="7218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801B3D-1B80-832B-FCB0-A6B9523017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58319" y="5368652"/>
            <a:ext cx="1532107" cy="58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91322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AEABA-E054-F466-3B67-DFE96F9C6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82DAC4C-1C5F-B00A-B5E3-C6C5354CCB7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675F1C0-6ACE-1BF4-5D53-22611DAB3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Front-end and back-end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B174A27-A38D-C9A5-BBD2-80F101D0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114</a:t>
            </a:fld>
            <a:endParaRPr lang="fr-FR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496F5493-549B-7006-1B11-12C08D23F8F9}"/>
              </a:ext>
            </a:extLst>
          </p:cNvPr>
          <p:cNvSpPr txBox="1">
            <a:spLocks/>
          </p:cNvSpPr>
          <p:nvPr/>
        </p:nvSpPr>
        <p:spPr>
          <a:xfrm>
            <a:off x="778213" y="1484733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Shiny application has two parts: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E541A2-233F-AABB-B696-0452EECE54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331" y="2055813"/>
            <a:ext cx="4774094" cy="23414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5F45043-DBAB-1C21-2271-64D289C9C4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703317"/>
            <a:ext cx="2435178" cy="16507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8A9B1B3-B4BA-BD58-33C7-C4C039420D66}"/>
              </a:ext>
            </a:extLst>
          </p:cNvPr>
          <p:cNvSpPr txBox="1"/>
          <p:nvPr/>
        </p:nvSpPr>
        <p:spPr>
          <a:xfrm>
            <a:off x="3762352" y="5193673"/>
            <a:ext cx="1898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steban" panose="02000000000000000000" pitchFamily="2" charset="0"/>
              </a:rPr>
              <a:t>Front end</a:t>
            </a:r>
          </a:p>
          <a:p>
            <a:r>
              <a:rPr lang="fr-FR" dirty="0">
                <a:latin typeface="Esteban" panose="02000000000000000000" pitchFamily="2" charset="0"/>
              </a:rPr>
              <a:t>(User interface)</a:t>
            </a:r>
            <a:endParaRPr lang="en-GB" dirty="0">
              <a:latin typeface="Esteban" panose="02000000000000000000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28F7A49-9E6C-72D2-3A41-7843603BC6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1577" y="2334623"/>
            <a:ext cx="5114925" cy="20002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87F279E-0E2E-CC6E-A7BF-EE3FD706FC66}"/>
              </a:ext>
            </a:extLst>
          </p:cNvPr>
          <p:cNvSpPr txBox="1"/>
          <p:nvPr/>
        </p:nvSpPr>
        <p:spPr>
          <a:xfrm>
            <a:off x="8337574" y="5205519"/>
            <a:ext cx="1898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steban" panose="02000000000000000000" pitchFamily="2" charset="0"/>
              </a:rPr>
              <a:t>Back end</a:t>
            </a:r>
          </a:p>
          <a:p>
            <a:r>
              <a:rPr lang="fr-FR" dirty="0">
                <a:latin typeface="Esteban" panose="02000000000000000000" pitchFamily="2" charset="0"/>
              </a:rPr>
              <a:t>(server)</a:t>
            </a:r>
            <a:endParaRPr lang="en-GB" dirty="0">
              <a:latin typeface="Esteba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46866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D9227-4D79-7FC7-595F-0E525EAA6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79B7C0D0-07DC-17F9-77BD-C3AEA91464A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BE5D5D7-22E6-9FAC-61B4-CF8C853B4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Front-end -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4"/>
              </a:rPr>
              <a:t>Layout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58CADAA-C7C3-1F90-EE2D-159D77725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115</a:t>
            </a:fld>
            <a:endParaRPr lang="fr-FR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D06346AA-4D49-9B22-5806-95A7541B6D87}"/>
              </a:ext>
            </a:extLst>
          </p:cNvPr>
          <p:cNvSpPr txBox="1">
            <a:spLocks/>
          </p:cNvSpPr>
          <p:nvPr/>
        </p:nvSpPr>
        <p:spPr>
          <a:xfrm>
            <a:off x="778213" y="1484733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DEA0342-8BAD-0404-DAB1-756C2D79B770}"/>
              </a:ext>
            </a:extLst>
          </p:cNvPr>
          <p:cNvGrpSpPr/>
          <p:nvPr/>
        </p:nvGrpSpPr>
        <p:grpSpPr>
          <a:xfrm>
            <a:off x="293451" y="1484734"/>
            <a:ext cx="9330447" cy="4839780"/>
            <a:chOff x="838200" y="1484734"/>
            <a:chExt cx="9330447" cy="483978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C3B12A6-CDE4-11F1-7B10-E69C5B3745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3793" y="1565941"/>
              <a:ext cx="9203098" cy="4664451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C85551A-9BAF-AE54-3FDD-1B3F4C8DAEE1}"/>
                </a:ext>
              </a:extLst>
            </p:cNvPr>
            <p:cNvSpPr/>
            <p:nvPr/>
          </p:nvSpPr>
          <p:spPr>
            <a:xfrm>
              <a:off x="838200" y="1484734"/>
              <a:ext cx="9330447" cy="564560"/>
            </a:xfrm>
            <a:prstGeom prst="rect">
              <a:avLst/>
            </a:prstGeom>
            <a:solidFill>
              <a:srgbClr val="0E93C8">
                <a:alpha val="1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878067-F2F6-797E-659C-326DF761C761}"/>
                </a:ext>
              </a:extLst>
            </p:cNvPr>
            <p:cNvSpPr/>
            <p:nvPr/>
          </p:nvSpPr>
          <p:spPr>
            <a:xfrm>
              <a:off x="868057" y="1964987"/>
              <a:ext cx="2338760" cy="4346612"/>
            </a:xfrm>
            <a:prstGeom prst="rect">
              <a:avLst/>
            </a:prstGeom>
            <a:solidFill>
              <a:srgbClr val="F56F4F">
                <a:alpha val="1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515FE9-0B01-9CE4-07A7-42C2E7041B00}"/>
                </a:ext>
              </a:extLst>
            </p:cNvPr>
            <p:cNvSpPr/>
            <p:nvPr/>
          </p:nvSpPr>
          <p:spPr>
            <a:xfrm>
              <a:off x="3206817" y="2049294"/>
              <a:ext cx="6961830" cy="4275220"/>
            </a:xfrm>
            <a:prstGeom prst="rect">
              <a:avLst/>
            </a:prstGeom>
            <a:solidFill>
              <a:srgbClr val="C2F1C8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E7B2662-3DFA-919D-63AD-139CF156E931}"/>
              </a:ext>
            </a:extLst>
          </p:cNvPr>
          <p:cNvSpPr txBox="1"/>
          <p:nvPr/>
        </p:nvSpPr>
        <p:spPr>
          <a:xfrm>
            <a:off x="2820143" y="1543815"/>
            <a:ext cx="5246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Source Sans Pro" panose="020B0503030403020204" pitchFamily="34" charset="0"/>
              </a:rPr>
              <a:t>Navbar</a:t>
            </a:r>
            <a:r>
              <a:rPr lang="fr-FR" dirty="0">
                <a:latin typeface="Source Sans Pro" panose="020B0503030403020204" pitchFamily="34" charset="0"/>
              </a:rPr>
              <a:t> (top or </a:t>
            </a:r>
            <a:r>
              <a:rPr lang="fr-FR" dirty="0" err="1">
                <a:latin typeface="Source Sans Pro" panose="020B0503030403020204" pitchFamily="34" charset="0"/>
              </a:rPr>
              <a:t>bottom</a:t>
            </a:r>
            <a:r>
              <a:rPr lang="fr-FR" dirty="0">
                <a:latin typeface="Source Sans Pro" panose="020B0503030403020204" pitchFamily="34" charset="0"/>
              </a:rPr>
              <a:t>) </a:t>
            </a:r>
            <a:r>
              <a:rPr lang="fr-FR" dirty="0">
                <a:latin typeface="Source Sans Pro" panose="020B0503030403020204" pitchFamily="34" charset="0"/>
                <a:sym typeface="Wingdings" panose="05000000000000000000" pitchFamily="2" charset="2"/>
              </a:rPr>
              <a:t>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Title</a:t>
            </a:r>
            <a:r>
              <a:rPr lang="fr-FR" dirty="0">
                <a:latin typeface="Source Sans Pro" panose="020B0503030403020204" pitchFamily="34" charset="0"/>
              </a:rPr>
              <a:t>/logo + pages</a:t>
            </a:r>
            <a:endParaRPr lang="en-GB" dirty="0">
              <a:latin typeface="Source Sans Pro" panose="020B05030304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F89A49-171E-48FF-18C0-4EDA3F102C0B}"/>
              </a:ext>
            </a:extLst>
          </p:cNvPr>
          <p:cNvSpPr txBox="1"/>
          <p:nvPr/>
        </p:nvSpPr>
        <p:spPr>
          <a:xfrm>
            <a:off x="5525310" y="2198415"/>
            <a:ext cx="5246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Body </a:t>
            </a:r>
            <a:r>
              <a:rPr lang="fr-FR" dirty="0">
                <a:latin typeface="Source Sans Pro" panose="020B0503030403020204" pitchFamily="34" charset="0"/>
                <a:sym typeface="Wingdings" panose="05000000000000000000" pitchFamily="2" charset="2"/>
              </a:rPr>
              <a:t> You put </a:t>
            </a:r>
            <a:r>
              <a:rPr lang="fr-FR" dirty="0" err="1">
                <a:latin typeface="Source Sans Pro" panose="020B0503030403020204" pitchFamily="34" charset="0"/>
                <a:sym typeface="Wingdings" panose="05000000000000000000" pitchFamily="2" charset="2"/>
              </a:rPr>
              <a:t>your</a:t>
            </a:r>
            <a:r>
              <a:rPr lang="fr-FR" dirty="0">
                <a:latin typeface="Source Sans Pro" panose="020B0503030403020204" pitchFamily="34" charset="0"/>
                <a:sym typeface="Wingdings" panose="05000000000000000000" pitchFamily="2" charset="2"/>
              </a:rPr>
              <a:t> content </a:t>
            </a:r>
            <a:r>
              <a:rPr lang="fr-FR" dirty="0" err="1">
                <a:latin typeface="Source Sans Pro" panose="020B0503030403020204" pitchFamily="34" charset="0"/>
                <a:sym typeface="Wingdings" panose="05000000000000000000" pitchFamily="2" charset="2"/>
              </a:rPr>
              <a:t>there</a:t>
            </a:r>
            <a:endParaRPr lang="en-GB" dirty="0">
              <a:latin typeface="Source Sans Pro" panose="020B0503030403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A09928-DDE8-60F2-F3BE-E065F523E47E}"/>
              </a:ext>
            </a:extLst>
          </p:cNvPr>
          <p:cNvSpPr txBox="1"/>
          <p:nvPr/>
        </p:nvSpPr>
        <p:spPr>
          <a:xfrm>
            <a:off x="196916" y="6364170"/>
            <a:ext cx="6476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Sidebar (</a:t>
            </a:r>
            <a:r>
              <a:rPr lang="fr-FR" dirty="0" err="1">
                <a:latin typeface="Source Sans Pro" panose="020B0503030403020204" pitchFamily="34" charset="0"/>
              </a:rPr>
              <a:t>left</a:t>
            </a:r>
            <a:r>
              <a:rPr lang="fr-FR" dirty="0">
                <a:latin typeface="Source Sans Pro" panose="020B0503030403020204" pitchFamily="34" charset="0"/>
              </a:rPr>
              <a:t> or right, or </a:t>
            </a:r>
            <a:r>
              <a:rPr lang="fr-FR" dirty="0" err="1">
                <a:latin typeface="Source Sans Pro" panose="020B0503030403020204" pitchFamily="34" charset="0"/>
              </a:rPr>
              <a:t>both</a:t>
            </a:r>
            <a:r>
              <a:rPr lang="fr-FR" dirty="0">
                <a:latin typeface="Source Sans Pro" panose="020B0503030403020204" pitchFamily="34" charset="0"/>
              </a:rPr>
              <a:t>) </a:t>
            </a:r>
            <a:r>
              <a:rPr lang="fr-FR" dirty="0">
                <a:latin typeface="Source Sans Pro" panose="020B0503030403020204" pitchFamily="34" charset="0"/>
                <a:sym typeface="Wingdings" panose="05000000000000000000" pitchFamily="2" charset="2"/>
              </a:rPr>
              <a:t> </a:t>
            </a:r>
            <a:r>
              <a:rPr lang="fr-FR" dirty="0" err="1">
                <a:latin typeface="Source Sans Pro" panose="020B0503030403020204" pitchFamily="34" charset="0"/>
                <a:sym typeface="Wingdings" panose="05000000000000000000" pitchFamily="2" charset="2"/>
              </a:rPr>
              <a:t>Usually</a:t>
            </a:r>
            <a:r>
              <a:rPr lang="fr-FR" dirty="0">
                <a:latin typeface="Source Sans Pro" panose="020B0503030403020204" pitchFamily="34" charset="0"/>
                <a:sym typeface="Wingdings" panose="05000000000000000000" pitchFamily="2" charset="2"/>
              </a:rPr>
              <a:t> settings, </a:t>
            </a:r>
            <a:r>
              <a:rPr lang="fr-FR" dirty="0" err="1">
                <a:latin typeface="Source Sans Pro" panose="020B0503030403020204" pitchFamily="34" charset="0"/>
                <a:sym typeface="Wingdings" panose="05000000000000000000" pitchFamily="2" charset="2"/>
              </a:rPr>
              <a:t>parameters</a:t>
            </a:r>
            <a:endParaRPr lang="en-GB" dirty="0">
              <a:latin typeface="Source Sans Pro" panose="020B0503030403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1A3E43-C53A-69B1-B360-1CA80EEF2D61}"/>
              </a:ext>
            </a:extLst>
          </p:cNvPr>
          <p:cNvSpPr txBox="1"/>
          <p:nvPr/>
        </p:nvSpPr>
        <p:spPr>
          <a:xfrm>
            <a:off x="9672468" y="1666910"/>
            <a:ext cx="23566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The </a:t>
            </a:r>
            <a:r>
              <a:rPr lang="fr-FR" dirty="0" err="1">
                <a:latin typeface="Source Sans Pro" panose="020B0503030403020204" pitchFamily="34" charset="0"/>
              </a:rPr>
              <a:t>navbar</a:t>
            </a:r>
            <a:r>
              <a:rPr lang="fr-FR" dirty="0">
                <a:latin typeface="Source Sans Pro" panose="020B0503030403020204" pitchFamily="34" charset="0"/>
              </a:rPr>
              <a:t> and sidebar are facultative</a:t>
            </a:r>
          </a:p>
          <a:p>
            <a:endParaRPr lang="fr-FR" dirty="0">
              <a:latin typeface="Source Sans Pro" panose="020B0503030403020204" pitchFamily="34" charset="0"/>
            </a:endParaRPr>
          </a:p>
          <a:p>
            <a:r>
              <a:rPr lang="fr-FR" dirty="0">
                <a:latin typeface="Source Sans Pro" panose="020B0503030403020204" pitchFamily="34" charset="0"/>
              </a:rPr>
              <a:t>If </a:t>
            </a:r>
            <a:r>
              <a:rPr lang="fr-FR" dirty="0" err="1">
                <a:latin typeface="Source Sans Pro" panose="020B0503030403020204" pitchFamily="34" charset="0"/>
              </a:rPr>
              <a:t>you</a:t>
            </a:r>
            <a:r>
              <a:rPr lang="fr-FR" dirty="0">
                <a:latin typeface="Source Sans Pro" panose="020B0503030403020204" pitchFamily="34" charset="0"/>
              </a:rPr>
              <a:t> change </a:t>
            </a:r>
            <a:r>
              <a:rPr lang="fr-FR" dirty="0" err="1">
                <a:latin typeface="Source Sans Pro" panose="020B0503030403020204" pitchFamily="34" charset="0"/>
              </a:rPr>
              <a:t>want</a:t>
            </a:r>
            <a:r>
              <a:rPr lang="fr-FR" dirty="0">
                <a:latin typeface="Source Sans Pro" panose="020B0503030403020204" pitchFamily="34" charset="0"/>
              </a:rPr>
              <a:t> a single page, </a:t>
            </a:r>
            <a:r>
              <a:rPr lang="fr-FR" dirty="0" err="1">
                <a:latin typeface="Source Sans Pro" panose="020B0503030403020204" pitchFamily="34" charset="0"/>
              </a:rPr>
              <a:t>this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is</a:t>
            </a:r>
            <a:r>
              <a:rPr lang="fr-FR" dirty="0">
                <a:latin typeface="Source Sans Pro" panose="020B0503030403020204" pitchFamily="34" charset="0"/>
              </a:rPr>
              <a:t> possible</a:t>
            </a:r>
            <a:endParaRPr lang="en-GB" dirty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60241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81CA6-BEC1-5168-14AB-84F26404A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6702EDFF-4344-EBE8-89CC-EFEABF1D31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CA4D30A-7596-E5DA-FA74-7486200C9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Front-end –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4"/>
              </a:rPr>
              <a:t>Components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042E653-435C-F98D-AB97-6709422CE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116</a:t>
            </a:fld>
            <a:endParaRPr lang="fr-FR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367EB290-D579-C3C3-88EA-E62D855988EC}"/>
              </a:ext>
            </a:extLst>
          </p:cNvPr>
          <p:cNvSpPr txBox="1">
            <a:spLocks/>
          </p:cNvSpPr>
          <p:nvPr/>
        </p:nvSpPr>
        <p:spPr>
          <a:xfrm>
            <a:off x="778213" y="1484733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5221C7-1DAD-3A16-3651-A9C290E76D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34" t="7611" r="975" b="999"/>
          <a:stretch/>
        </p:blipFill>
        <p:spPr>
          <a:xfrm>
            <a:off x="1620982" y="1484733"/>
            <a:ext cx="6553200" cy="46204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61BF68D-40E0-B585-4FF0-FEBADDFDAECF}"/>
              </a:ext>
            </a:extLst>
          </p:cNvPr>
          <p:cNvSpPr/>
          <p:nvPr/>
        </p:nvSpPr>
        <p:spPr>
          <a:xfrm>
            <a:off x="1809345" y="2003898"/>
            <a:ext cx="1874195" cy="1738008"/>
          </a:xfrm>
          <a:prstGeom prst="rect">
            <a:avLst/>
          </a:prstGeom>
          <a:solidFill>
            <a:srgbClr val="0E93C8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03CF56-0470-6646-61BD-A4724C7FD1FA}"/>
              </a:ext>
            </a:extLst>
          </p:cNvPr>
          <p:cNvSpPr txBox="1"/>
          <p:nvPr/>
        </p:nvSpPr>
        <p:spPr>
          <a:xfrm>
            <a:off x="21268" y="2055813"/>
            <a:ext cx="17102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Source Sans Pro" panose="020B0503030403020204" pitchFamily="34" charset="0"/>
              </a:rPr>
              <a:t>These</a:t>
            </a:r>
            <a:r>
              <a:rPr lang="fr-FR" dirty="0">
                <a:latin typeface="Source Sans Pro" panose="020B0503030403020204" pitchFamily="34" charset="0"/>
              </a:rPr>
              <a:t> are </a:t>
            </a:r>
            <a:r>
              <a:rPr lang="fr-FR" dirty="0">
                <a:solidFill>
                  <a:srgbClr val="0E93C8"/>
                </a:solidFill>
                <a:latin typeface="Source Sans Pro" panose="020B0503030403020204" pitchFamily="34" charset="0"/>
              </a:rPr>
              <a:t>inputs</a:t>
            </a:r>
          </a:p>
          <a:p>
            <a:endParaRPr lang="fr-FR" dirty="0">
              <a:solidFill>
                <a:srgbClr val="0E93C8"/>
              </a:solidFill>
              <a:latin typeface="Source Sans Pro" panose="020B0503030403020204" pitchFamily="34" charset="0"/>
            </a:endParaRPr>
          </a:p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They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take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the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form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of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sliders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, buttons, drop down menus…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A5AE0B-67B9-F094-DC61-08C152135D21}"/>
              </a:ext>
            </a:extLst>
          </p:cNvPr>
          <p:cNvSpPr/>
          <p:nvPr/>
        </p:nvSpPr>
        <p:spPr>
          <a:xfrm>
            <a:off x="3891064" y="2490281"/>
            <a:ext cx="888459" cy="992221"/>
          </a:xfrm>
          <a:prstGeom prst="rect">
            <a:avLst/>
          </a:prstGeom>
          <a:solidFill>
            <a:srgbClr val="F56F4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91D278-C7D9-16D2-ECE9-7F026F2774EE}"/>
              </a:ext>
            </a:extLst>
          </p:cNvPr>
          <p:cNvSpPr/>
          <p:nvPr/>
        </p:nvSpPr>
        <p:spPr>
          <a:xfrm>
            <a:off x="3962400" y="3815844"/>
            <a:ext cx="239858" cy="185467"/>
          </a:xfrm>
          <a:prstGeom prst="rect">
            <a:avLst/>
          </a:prstGeom>
          <a:solidFill>
            <a:srgbClr val="F56F4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DF193D-4BEA-ED0F-8F4D-B6A7E37F3A0A}"/>
              </a:ext>
            </a:extLst>
          </p:cNvPr>
          <p:cNvSpPr txBox="1"/>
          <p:nvPr/>
        </p:nvSpPr>
        <p:spPr>
          <a:xfrm>
            <a:off x="5135731" y="2688235"/>
            <a:ext cx="3474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Source Sans Pro" panose="020B0503030403020204" pitchFamily="34" charset="0"/>
              </a:rPr>
              <a:t>These</a:t>
            </a:r>
            <a:r>
              <a:rPr lang="fr-FR" dirty="0">
                <a:latin typeface="Source Sans Pro" panose="020B0503030403020204" pitchFamily="34" charset="0"/>
              </a:rPr>
              <a:t> are </a:t>
            </a:r>
            <a:r>
              <a:rPr lang="fr-FR" dirty="0">
                <a:solidFill>
                  <a:srgbClr val="F56F4F"/>
                </a:solidFill>
                <a:latin typeface="Source Sans Pro" panose="020B0503030403020204" pitchFamily="34" charset="0"/>
              </a:rPr>
              <a:t>outputs</a:t>
            </a:r>
          </a:p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Usually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tables and graphs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8DCD44-6631-13F6-3C69-0FCBF6BBF018}"/>
              </a:ext>
            </a:extLst>
          </p:cNvPr>
          <p:cNvSpPr txBox="1"/>
          <p:nvPr/>
        </p:nvSpPr>
        <p:spPr>
          <a:xfrm>
            <a:off x="8343763" y="1866296"/>
            <a:ext cx="34748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You can </a:t>
            </a:r>
            <a:r>
              <a:rPr lang="fr-FR" dirty="0" err="1">
                <a:latin typeface="Source Sans Pro" panose="020B0503030403020204" pitchFamily="34" charset="0"/>
              </a:rPr>
              <a:t>fill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your</a:t>
            </a:r>
            <a:r>
              <a:rPr lang="fr-FR" dirty="0">
                <a:latin typeface="Source Sans Pro" panose="020B0503030403020204" pitchFamily="34" charset="0"/>
              </a:rPr>
              <a:t> pages </a:t>
            </a:r>
            <a:r>
              <a:rPr lang="fr-FR" dirty="0" err="1">
                <a:latin typeface="Source Sans Pro" panose="020B0503030403020204" pitchFamily="34" charset="0"/>
              </a:rPr>
              <a:t>with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texts</a:t>
            </a:r>
            <a:r>
              <a:rPr lang="fr-FR" dirty="0">
                <a:latin typeface="Source Sans Pro" panose="020B0503030403020204" pitchFamily="34" charset="0"/>
              </a:rPr>
              <a:t>, headers, images, graphs, tables…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You also have the possibility of defining parameters (see sidebar), they will allow for </a:t>
            </a:r>
            <a:r>
              <a:rPr lang="en-GB" dirty="0">
                <a:solidFill>
                  <a:srgbClr val="0E93C8"/>
                </a:solidFill>
                <a:latin typeface="Source Sans Pro" panose="020B0503030403020204" pitchFamily="34" charset="0"/>
              </a:rPr>
              <a:t>reactivity</a:t>
            </a:r>
          </a:p>
        </p:txBody>
      </p:sp>
    </p:spTree>
    <p:extLst>
      <p:ext uri="{BB962C8B-B14F-4D97-AF65-F5344CB8AC3E}">
        <p14:creationId xmlns:p14="http://schemas.microsoft.com/office/powerpoint/2010/main" val="164067646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24A223-D908-E6EF-FA7C-0AD8FB68C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76499AE6-008F-5E21-5D8D-0FDEBED3823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D70A30-1C60-7153-534B-46B867EEA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026923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Front-end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9CAC7BC-4B80-2FD8-40B5-60B1773D4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117</a:t>
            </a:fld>
            <a:endParaRPr lang="fr-FR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3FB78CE0-0BAD-D4CB-84F5-F115C3C3D887}"/>
              </a:ext>
            </a:extLst>
          </p:cNvPr>
          <p:cNvSpPr txBox="1">
            <a:spLocks/>
          </p:cNvSpPr>
          <p:nvPr/>
        </p:nvSpPr>
        <p:spPr>
          <a:xfrm>
            <a:off x="778213" y="1484733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420F58-08F5-CE2B-5DBA-5C3F43F30E1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4" t="14849" r="43788" b="51710"/>
          <a:stretch/>
        </p:blipFill>
        <p:spPr>
          <a:xfrm>
            <a:off x="838200" y="1807436"/>
            <a:ext cx="3701669" cy="169068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ABB05C-3C13-3017-576E-17305DFB7943}"/>
              </a:ext>
            </a:extLst>
          </p:cNvPr>
          <p:cNvSpPr/>
          <p:nvPr/>
        </p:nvSpPr>
        <p:spPr>
          <a:xfrm>
            <a:off x="3108283" y="2354347"/>
            <a:ext cx="953310" cy="1072271"/>
          </a:xfrm>
          <a:prstGeom prst="rect">
            <a:avLst/>
          </a:prstGeom>
          <a:solidFill>
            <a:srgbClr val="F56F4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14A725-0416-77CC-D24F-214BDFD42D5E}"/>
              </a:ext>
            </a:extLst>
          </p:cNvPr>
          <p:cNvSpPr txBox="1"/>
          <p:nvPr/>
        </p:nvSpPr>
        <p:spPr>
          <a:xfrm>
            <a:off x="688864" y="3863249"/>
            <a:ext cx="3474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This table </a:t>
            </a:r>
            <a:r>
              <a:rPr lang="fr-FR" dirty="0" err="1">
                <a:latin typeface="Source Sans Pro" panose="020B0503030403020204" pitchFamily="34" charset="0"/>
              </a:rPr>
              <a:t>here</a:t>
            </a:r>
            <a:r>
              <a:rPr lang="fr-FR" dirty="0">
                <a:latin typeface="Source Sans Pro" panose="020B0503030403020204" pitchFamily="34" charset="0"/>
              </a:rPr>
              <a:t> has an </a:t>
            </a:r>
            <a:r>
              <a:rPr lang="fr-FR" dirty="0">
                <a:solidFill>
                  <a:srgbClr val="F56F4F"/>
                </a:solidFill>
                <a:latin typeface="Source Sans Pro" panose="020B0503030403020204" pitchFamily="34" charset="0"/>
              </a:rPr>
              <a:t>output id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: </a:t>
            </a:r>
            <a:r>
              <a:rPr lang="fr-FR" dirty="0">
                <a:solidFill>
                  <a:srgbClr val="F56F4F"/>
                </a:solidFill>
                <a:latin typeface="Source Sans Pro" panose="020B0503030403020204" pitchFamily="34" charset="0"/>
              </a:rPr>
              <a:t>table_1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(for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example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).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646873-EBCB-11C2-FE22-B8045CB3E3BE}"/>
              </a:ext>
            </a:extLst>
          </p:cNvPr>
          <p:cNvSpPr txBox="1"/>
          <p:nvPr/>
        </p:nvSpPr>
        <p:spPr>
          <a:xfrm>
            <a:off x="603114" y="4610252"/>
            <a:ext cx="54928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dataTableOutput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outputId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= "</a:t>
            </a:r>
            <a:r>
              <a:rPr lang="en-GB" dirty="0">
                <a:solidFill>
                  <a:srgbClr val="F56F4F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table_1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")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1EAA9DC-1B11-81C1-B216-78684B4EF088}"/>
              </a:ext>
            </a:extLst>
          </p:cNvPr>
          <p:cNvCxnSpPr>
            <a:cxnSpLocks/>
          </p:cNvCxnSpPr>
          <p:nvPr/>
        </p:nvCxnSpPr>
        <p:spPr>
          <a:xfrm>
            <a:off x="6575898" y="1627762"/>
            <a:ext cx="0" cy="5025957"/>
          </a:xfrm>
          <a:prstGeom prst="line">
            <a:avLst/>
          </a:prstGeom>
          <a:ln>
            <a:solidFill>
              <a:srgbClr val="F56F4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90CEFD79-2418-E283-CF58-12A2D1900C41}"/>
              </a:ext>
            </a:extLst>
          </p:cNvPr>
          <p:cNvSpPr txBox="1">
            <a:spLocks/>
          </p:cNvSpPr>
          <p:nvPr/>
        </p:nvSpPr>
        <p:spPr>
          <a:xfrm>
            <a:off x="7718898" y="361595"/>
            <a:ext cx="302692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Back-end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8354CB-CCE1-6A52-7532-03EFC6A0BEE4}"/>
              </a:ext>
            </a:extLst>
          </p:cNvPr>
          <p:cNvSpPr txBox="1"/>
          <p:nvPr/>
        </p:nvSpPr>
        <p:spPr>
          <a:xfrm>
            <a:off x="7055797" y="285396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56F4F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output$table_1 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&lt;- 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renderDT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({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df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})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6C94D6-F6C7-C683-7DFC-E057F7344B5A}"/>
              </a:ext>
            </a:extLst>
          </p:cNvPr>
          <p:cNvSpPr txBox="1"/>
          <p:nvPr/>
        </p:nvSpPr>
        <p:spPr>
          <a:xfrm>
            <a:off x="6888803" y="1651727"/>
            <a:ext cx="4991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In the server </a:t>
            </a:r>
            <a:r>
              <a:rPr lang="fr-FR" dirty="0" err="1">
                <a:latin typeface="Source Sans Pro" panose="020B0503030403020204" pitchFamily="34" charset="0"/>
              </a:rPr>
              <a:t>side</a:t>
            </a:r>
            <a:r>
              <a:rPr lang="fr-FR" dirty="0">
                <a:latin typeface="Source Sans Pro" panose="020B0503030403020204" pitchFamily="34" charset="0"/>
              </a:rPr>
              <a:t>, </a:t>
            </a:r>
            <a:r>
              <a:rPr lang="fr-FR" dirty="0" err="1">
                <a:latin typeface="Source Sans Pro" panose="020B0503030403020204" pitchFamily="34" charset="0"/>
              </a:rPr>
              <a:t>we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say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what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goes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into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each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element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defined</a:t>
            </a:r>
            <a:r>
              <a:rPr lang="fr-FR" dirty="0">
                <a:latin typeface="Source Sans Pro" panose="020B0503030403020204" pitchFamily="34" charset="0"/>
              </a:rPr>
              <a:t> in </a:t>
            </a:r>
            <a:r>
              <a:rPr lang="fr-FR" dirty="0" err="1">
                <a:latin typeface="Source Sans Pro" panose="020B0503030403020204" pitchFamily="34" charset="0"/>
              </a:rPr>
              <a:t>front-end</a:t>
            </a:r>
            <a:r>
              <a:rPr lang="fr-FR" dirty="0">
                <a:latin typeface="Source Sans Pro" panose="020B0503030403020204" pitchFamily="34" charset="0"/>
              </a:rPr>
              <a:t>. I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n table_1,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we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put a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dataframe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called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df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80B6D93-7E2F-DA29-CD57-521CA4E69F52}"/>
              </a:ext>
            </a:extLst>
          </p:cNvPr>
          <p:cNvCxnSpPr>
            <a:stCxn id="22" idx="1"/>
          </p:cNvCxnSpPr>
          <p:nvPr/>
        </p:nvCxnSpPr>
        <p:spPr>
          <a:xfrm flipH="1" flipV="1">
            <a:off x="4163733" y="2717260"/>
            <a:ext cx="2892064" cy="321373"/>
          </a:xfrm>
          <a:prstGeom prst="straightConnector1">
            <a:avLst/>
          </a:prstGeom>
          <a:ln>
            <a:solidFill>
              <a:srgbClr val="F56F4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150814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14DBB-386B-771F-A688-08444117B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A724DFEF-42F9-EEA3-6E58-7A01538EFF9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BF5BF17-EF39-1720-A88F-4FFCF275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Reactivity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6FD6A33-5C21-19D9-5A16-2DB9D5B5E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118</a:t>
            </a:fld>
            <a:endParaRPr lang="fr-FR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10600320-227B-34FE-8172-205861305AF5}"/>
              </a:ext>
            </a:extLst>
          </p:cNvPr>
          <p:cNvSpPr txBox="1">
            <a:spLocks/>
          </p:cNvSpPr>
          <p:nvPr/>
        </p:nvSpPr>
        <p:spPr>
          <a:xfrm>
            <a:off x="778213" y="1484733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42ECDC-51E2-D992-9A31-10698B6773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4" t="7611" r="49022" b="25810"/>
          <a:stretch/>
        </p:blipFill>
        <p:spPr>
          <a:xfrm>
            <a:off x="960311" y="1404917"/>
            <a:ext cx="3353095" cy="336612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B92D84F-093C-8A98-1D8A-69E18E7DA350}"/>
              </a:ext>
            </a:extLst>
          </p:cNvPr>
          <p:cNvSpPr/>
          <p:nvPr/>
        </p:nvSpPr>
        <p:spPr>
          <a:xfrm>
            <a:off x="1180290" y="3080426"/>
            <a:ext cx="1874195" cy="598874"/>
          </a:xfrm>
          <a:prstGeom prst="rect">
            <a:avLst/>
          </a:prstGeom>
          <a:solidFill>
            <a:srgbClr val="0E93C8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D86380-E515-3340-968A-72557FDD2961}"/>
              </a:ext>
            </a:extLst>
          </p:cNvPr>
          <p:cNvSpPr txBox="1"/>
          <p:nvPr/>
        </p:nvSpPr>
        <p:spPr>
          <a:xfrm>
            <a:off x="688864" y="4850860"/>
            <a:ext cx="3474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This input </a:t>
            </a:r>
            <a:r>
              <a:rPr lang="fr-FR" dirty="0" err="1">
                <a:latin typeface="Source Sans Pro" panose="020B0503030403020204" pitchFamily="34" charset="0"/>
              </a:rPr>
              <a:t>here</a:t>
            </a:r>
            <a:r>
              <a:rPr lang="fr-FR" dirty="0">
                <a:latin typeface="Source Sans Pro" panose="020B0503030403020204" pitchFamily="34" charset="0"/>
              </a:rPr>
              <a:t> has an </a:t>
            </a:r>
            <a:r>
              <a:rPr lang="fr-FR" dirty="0">
                <a:solidFill>
                  <a:srgbClr val="0E93C8"/>
                </a:solidFill>
                <a:latin typeface="Source Sans Pro" panose="020B0503030403020204" pitchFamily="34" charset="0"/>
              </a:rPr>
              <a:t>input id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: </a:t>
            </a:r>
            <a:r>
              <a:rPr lang="fr-FR" dirty="0">
                <a:solidFill>
                  <a:srgbClr val="0E93C8"/>
                </a:solidFill>
                <a:latin typeface="Source Sans Pro" panose="020B0503030403020204" pitchFamily="34" charset="0"/>
              </a:rPr>
              <a:t>slider_1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(for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example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).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3BC4E6-CDE0-08DD-0DF9-A689D7FDF656}"/>
              </a:ext>
            </a:extLst>
          </p:cNvPr>
          <p:cNvCxnSpPr>
            <a:cxnSpLocks/>
          </p:cNvCxnSpPr>
          <p:nvPr/>
        </p:nvCxnSpPr>
        <p:spPr>
          <a:xfrm>
            <a:off x="6575898" y="1627762"/>
            <a:ext cx="0" cy="5025957"/>
          </a:xfrm>
          <a:prstGeom prst="line">
            <a:avLst/>
          </a:prstGeom>
          <a:ln>
            <a:solidFill>
              <a:srgbClr val="F56F4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722A04B3-D94E-1A23-0364-E167A78E99B8}"/>
              </a:ext>
            </a:extLst>
          </p:cNvPr>
          <p:cNvSpPr txBox="1">
            <a:spLocks/>
          </p:cNvSpPr>
          <p:nvPr/>
        </p:nvSpPr>
        <p:spPr>
          <a:xfrm>
            <a:off x="7718898" y="361595"/>
            <a:ext cx="302692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Back-end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D52AA0-EA9B-FCD0-F420-CFBC7FA6276E}"/>
              </a:ext>
            </a:extLst>
          </p:cNvPr>
          <p:cNvSpPr txBox="1"/>
          <p:nvPr/>
        </p:nvSpPr>
        <p:spPr>
          <a:xfrm>
            <a:off x="7134224" y="3824486"/>
            <a:ext cx="5257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7F7DB0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df_reactive</a:t>
            </a:r>
            <a:r>
              <a:rPr lang="en-GB" dirty="0">
                <a:solidFill>
                  <a:srgbClr val="7F7DB0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&lt;- reactive({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df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%&gt;% filter(x &lt;= </a:t>
            </a:r>
            <a:r>
              <a:rPr lang="en-GB" dirty="0">
                <a:solidFill>
                  <a:srgbClr val="0E93C8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input$slider_1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)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})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A58CCE-B36D-CBC8-E056-EA09F95472BC}"/>
              </a:ext>
            </a:extLst>
          </p:cNvPr>
          <p:cNvSpPr txBox="1"/>
          <p:nvPr/>
        </p:nvSpPr>
        <p:spPr>
          <a:xfrm>
            <a:off x="6888803" y="1651727"/>
            <a:ext cx="4991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In the server </a:t>
            </a:r>
            <a:r>
              <a:rPr lang="fr-FR" dirty="0" err="1">
                <a:latin typeface="Source Sans Pro" panose="020B0503030403020204" pitchFamily="34" charset="0"/>
              </a:rPr>
              <a:t>side</a:t>
            </a:r>
            <a:r>
              <a:rPr lang="fr-FR" dirty="0">
                <a:latin typeface="Source Sans Pro" panose="020B0503030403020204" pitchFamily="34" charset="0"/>
              </a:rPr>
              <a:t>, </a:t>
            </a:r>
            <a:r>
              <a:rPr lang="fr-FR" dirty="0" err="1">
                <a:latin typeface="Source Sans Pro" panose="020B0503030403020204" pitchFamily="34" charset="0"/>
              </a:rPr>
              <a:t>we</a:t>
            </a:r>
            <a:r>
              <a:rPr lang="fr-FR" dirty="0">
                <a:latin typeface="Source Sans Pro" panose="020B0503030403020204" pitchFamily="34" charset="0"/>
              </a:rPr>
              <a:t> can use the inputs to impose </a:t>
            </a:r>
            <a:r>
              <a:rPr lang="fr-FR" dirty="0" err="1">
                <a:latin typeface="Source Sans Pro" panose="020B0503030403020204" pitchFamily="34" charset="0"/>
              </a:rPr>
              <a:t>some</a:t>
            </a:r>
            <a:r>
              <a:rPr lang="fr-FR" dirty="0">
                <a:latin typeface="Source Sans Pro" panose="020B0503030403020204" pitchFamily="34" charset="0"/>
              </a:rPr>
              <a:t> conditions. For </a:t>
            </a:r>
            <a:r>
              <a:rPr lang="fr-FR" dirty="0" err="1">
                <a:latin typeface="Source Sans Pro" panose="020B0503030403020204" pitchFamily="34" charset="0"/>
              </a:rPr>
              <a:t>example</a:t>
            </a:r>
            <a:r>
              <a:rPr lang="fr-FR" dirty="0">
                <a:latin typeface="Source Sans Pro" panose="020B0503030403020204" pitchFamily="34" charset="0"/>
              </a:rPr>
              <a:t>, in table_1, if </a:t>
            </a:r>
            <a:r>
              <a:rPr lang="fr-FR" dirty="0" err="1">
                <a:latin typeface="Source Sans Pro" panose="020B0503030403020204" pitchFamily="34" charset="0"/>
              </a:rPr>
              <a:t>we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wanted</a:t>
            </a:r>
            <a:r>
              <a:rPr lang="fr-FR" dirty="0">
                <a:latin typeface="Source Sans Pro" panose="020B0503030403020204" pitchFamily="34" charset="0"/>
              </a:rPr>
              <a:t> to </a:t>
            </a:r>
            <a:r>
              <a:rPr lang="fr-FR" dirty="0" err="1">
                <a:latin typeface="Source Sans Pro" panose="020B0503030403020204" pitchFamily="34" charset="0"/>
              </a:rPr>
              <a:t>only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see</a:t>
            </a:r>
            <a:r>
              <a:rPr lang="fr-FR" dirty="0">
                <a:latin typeface="Source Sans Pro" panose="020B0503030403020204" pitchFamily="34" charset="0"/>
              </a:rPr>
              <a:t> values of speed </a:t>
            </a:r>
            <a:r>
              <a:rPr lang="fr-FR" dirty="0" err="1">
                <a:latin typeface="Source Sans Pro" panose="020B0503030403020204" pitchFamily="34" charset="0"/>
              </a:rPr>
              <a:t>below</a:t>
            </a:r>
            <a:r>
              <a:rPr lang="fr-FR" dirty="0">
                <a:latin typeface="Source Sans Pro" panose="020B0503030403020204" pitchFamily="34" charset="0"/>
              </a:rPr>
              <a:t> the value of </a:t>
            </a:r>
            <a:r>
              <a:rPr lang="fr-FR" dirty="0">
                <a:solidFill>
                  <a:srgbClr val="0E93C8"/>
                </a:solidFill>
                <a:latin typeface="Source Sans Pro" panose="020B0503030403020204" pitchFamily="34" charset="0"/>
              </a:rPr>
              <a:t>slider_1</a:t>
            </a:r>
            <a:r>
              <a:rPr lang="fr-FR" dirty="0">
                <a:latin typeface="Source Sans Pro" panose="020B0503030403020204" pitchFamily="34" charset="0"/>
              </a:rPr>
              <a:t>.</a:t>
            </a:r>
          </a:p>
          <a:p>
            <a:endParaRPr lang="fr-FR" dirty="0">
              <a:latin typeface="Source Sans Pro" panose="020B0503030403020204" pitchFamily="34" charset="0"/>
            </a:endParaRPr>
          </a:p>
          <a:p>
            <a:r>
              <a:rPr lang="fr-FR" dirty="0" err="1">
                <a:latin typeface="Source Sans Pro" panose="020B0503030403020204" pitchFamily="34" charset="0"/>
              </a:rPr>
              <a:t>We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define</a:t>
            </a:r>
            <a:r>
              <a:rPr lang="fr-FR" dirty="0">
                <a:latin typeface="Source Sans Pro" panose="020B0503030403020204" pitchFamily="34" charset="0"/>
              </a:rPr>
              <a:t> a </a:t>
            </a:r>
            <a:r>
              <a:rPr lang="fr-FR" dirty="0" err="1">
                <a:solidFill>
                  <a:srgbClr val="0E93C8"/>
                </a:solidFill>
                <a:latin typeface="Source Sans Pro" panose="020B0503030403020204" pitchFamily="34" charset="0"/>
              </a:rPr>
              <a:t>reactive</a:t>
            </a:r>
            <a:r>
              <a:rPr lang="fr-FR" dirty="0">
                <a:solidFill>
                  <a:srgbClr val="0E93C8"/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rgbClr val="0E93C8"/>
                </a:solidFill>
                <a:latin typeface="Source Sans Pro" panose="020B0503030403020204" pitchFamily="34" charset="0"/>
              </a:rPr>
              <a:t>object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(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it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gets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automatically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updated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when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an input changes)</a:t>
            </a:r>
            <a:endParaRPr lang="fr-FR" dirty="0">
              <a:solidFill>
                <a:srgbClr val="0E93C8"/>
              </a:solidFill>
              <a:latin typeface="Source Sans Pro" panose="020B0503030403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23BE68-3131-B25A-17A1-24EA46433AA5}"/>
              </a:ext>
            </a:extLst>
          </p:cNvPr>
          <p:cNvSpPr/>
          <p:nvPr/>
        </p:nvSpPr>
        <p:spPr>
          <a:xfrm>
            <a:off x="3200401" y="2356729"/>
            <a:ext cx="953310" cy="1072271"/>
          </a:xfrm>
          <a:prstGeom prst="rect">
            <a:avLst/>
          </a:prstGeom>
          <a:solidFill>
            <a:srgbClr val="F56F4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E78B40-CE69-E2E2-C300-F3555D5955C2}"/>
              </a:ext>
            </a:extLst>
          </p:cNvPr>
          <p:cNvSpPr txBox="1"/>
          <p:nvPr/>
        </p:nvSpPr>
        <p:spPr>
          <a:xfrm>
            <a:off x="7134224" y="569417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56F4F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output$table_1 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&lt;-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renderDT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({</a:t>
            </a:r>
            <a:r>
              <a:rPr lang="en-GB" dirty="0" err="1">
                <a:solidFill>
                  <a:srgbClr val="7F7DB0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df_reactive</a:t>
            </a:r>
            <a:r>
              <a:rPr lang="en-GB" dirty="0">
                <a:solidFill>
                  <a:srgbClr val="7F7DB0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()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})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D60C60-8B1F-752D-CF6C-292CB90D0A30}"/>
              </a:ext>
            </a:extLst>
          </p:cNvPr>
          <p:cNvSpPr txBox="1"/>
          <p:nvPr/>
        </p:nvSpPr>
        <p:spPr>
          <a:xfrm>
            <a:off x="6888803" y="4914876"/>
            <a:ext cx="4991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Source Sans Pro" panose="020B0503030403020204" pitchFamily="34" charset="0"/>
              </a:rPr>
              <a:t>We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then</a:t>
            </a:r>
            <a:r>
              <a:rPr lang="fr-FR" dirty="0">
                <a:latin typeface="Source Sans Pro" panose="020B0503030403020204" pitchFamily="34" charset="0"/>
              </a:rPr>
              <a:t> use </a:t>
            </a:r>
            <a:r>
              <a:rPr lang="fr-FR" dirty="0" err="1">
                <a:latin typeface="Source Sans Pro" panose="020B0503030403020204" pitchFamily="34" charset="0"/>
              </a:rPr>
              <a:t>this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reactive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object</a:t>
            </a:r>
            <a:r>
              <a:rPr lang="fr-FR" dirty="0">
                <a:latin typeface="Source Sans Pro" panose="020B0503030403020204" pitchFamily="34" charset="0"/>
              </a:rPr>
              <a:t> to </a:t>
            </a:r>
            <a:r>
              <a:rPr lang="fr-FR" dirty="0" err="1">
                <a:latin typeface="Source Sans Pro" panose="020B0503030403020204" pitchFamily="34" charset="0"/>
              </a:rPr>
              <a:t>populate</a:t>
            </a:r>
            <a:r>
              <a:rPr lang="fr-FR" dirty="0">
                <a:latin typeface="Source Sans Pro" panose="020B0503030403020204" pitchFamily="34" charset="0"/>
              </a:rPr>
              <a:t> the output </a:t>
            </a:r>
            <a:r>
              <a:rPr lang="fr-FR" dirty="0" err="1">
                <a:latin typeface="Source Sans Pro" panose="020B0503030403020204" pitchFamily="34" charset="0"/>
              </a:rPr>
              <a:t>element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called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>
                <a:solidFill>
                  <a:srgbClr val="F56F4F"/>
                </a:solidFill>
                <a:latin typeface="Source Sans Pro" panose="020B0503030403020204" pitchFamily="34" charset="0"/>
              </a:rPr>
              <a:t>table_1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9AE080E-FB41-2FD5-73CA-4595CBD219AF}"/>
              </a:ext>
            </a:extLst>
          </p:cNvPr>
          <p:cNvCxnSpPr>
            <a:stCxn id="3" idx="3"/>
            <a:endCxn id="10" idx="1"/>
          </p:cNvCxnSpPr>
          <p:nvPr/>
        </p:nvCxnSpPr>
        <p:spPr>
          <a:xfrm>
            <a:off x="3054485" y="3379863"/>
            <a:ext cx="4079739" cy="906288"/>
          </a:xfrm>
          <a:prstGeom prst="straightConnector1">
            <a:avLst/>
          </a:prstGeom>
          <a:ln>
            <a:solidFill>
              <a:srgbClr val="0E93C8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7DF8021-7095-75A5-90BB-6FA9929B872F}"/>
              </a:ext>
            </a:extLst>
          </p:cNvPr>
          <p:cNvSpPr/>
          <p:nvPr/>
        </p:nvSpPr>
        <p:spPr>
          <a:xfrm>
            <a:off x="10967213" y="4159402"/>
            <a:ext cx="752306" cy="1857938"/>
          </a:xfrm>
          <a:custGeom>
            <a:avLst/>
            <a:gdLst>
              <a:gd name="connsiteX0" fmla="*/ 674451 w 765110"/>
              <a:gd name="connsiteY0" fmla="*/ 0 h 1640732"/>
              <a:gd name="connsiteX1" fmla="*/ 706877 w 765110"/>
              <a:gd name="connsiteY1" fmla="*/ 933855 h 1640732"/>
              <a:gd name="connsiteX2" fmla="*/ 0 w 765110"/>
              <a:gd name="connsiteY2" fmla="*/ 1640732 h 1640732"/>
              <a:gd name="connsiteX0" fmla="*/ 0 w 1185691"/>
              <a:gd name="connsiteY0" fmla="*/ 0 h 1760858"/>
              <a:gd name="connsiteX1" fmla="*/ 1178372 w 1185691"/>
              <a:gd name="connsiteY1" fmla="*/ 1053981 h 1760858"/>
              <a:gd name="connsiteX2" fmla="*/ 471495 w 1185691"/>
              <a:gd name="connsiteY2" fmla="*/ 1760858 h 1760858"/>
              <a:gd name="connsiteX0" fmla="*/ 0 w 1346281"/>
              <a:gd name="connsiteY0" fmla="*/ 0 h 1760858"/>
              <a:gd name="connsiteX1" fmla="*/ 1339772 w 1346281"/>
              <a:gd name="connsiteY1" fmla="*/ 968176 h 1760858"/>
              <a:gd name="connsiteX2" fmla="*/ 471495 w 1346281"/>
              <a:gd name="connsiteY2" fmla="*/ 1760858 h 1760858"/>
              <a:gd name="connsiteX0" fmla="*/ 0 w 1350435"/>
              <a:gd name="connsiteY0" fmla="*/ 0 h 1760858"/>
              <a:gd name="connsiteX1" fmla="*/ 1339772 w 1350435"/>
              <a:gd name="connsiteY1" fmla="*/ 968176 h 1760858"/>
              <a:gd name="connsiteX2" fmla="*/ 471495 w 1350435"/>
              <a:gd name="connsiteY2" fmla="*/ 1760858 h 1760858"/>
              <a:gd name="connsiteX0" fmla="*/ 0 w 1349904"/>
              <a:gd name="connsiteY0" fmla="*/ 0 h 1760858"/>
              <a:gd name="connsiteX1" fmla="*/ 1339772 w 1349904"/>
              <a:gd name="connsiteY1" fmla="*/ 968176 h 1760858"/>
              <a:gd name="connsiteX2" fmla="*/ 471495 w 1349904"/>
              <a:gd name="connsiteY2" fmla="*/ 1760858 h 1760858"/>
              <a:gd name="connsiteX0" fmla="*/ 0 w 1339773"/>
              <a:gd name="connsiteY0" fmla="*/ 0 h 1760858"/>
              <a:gd name="connsiteX1" fmla="*/ 1339772 w 1339773"/>
              <a:gd name="connsiteY1" fmla="*/ 968176 h 1760858"/>
              <a:gd name="connsiteX2" fmla="*/ 471495 w 1339773"/>
              <a:gd name="connsiteY2" fmla="*/ 1760858 h 1760858"/>
              <a:gd name="connsiteX0" fmla="*/ 0 w 1340723"/>
              <a:gd name="connsiteY0" fmla="*/ 0 h 1760858"/>
              <a:gd name="connsiteX1" fmla="*/ 1339772 w 1340723"/>
              <a:gd name="connsiteY1" fmla="*/ 968176 h 1760858"/>
              <a:gd name="connsiteX2" fmla="*/ 471495 w 1340723"/>
              <a:gd name="connsiteY2" fmla="*/ 1760858 h 1760858"/>
              <a:gd name="connsiteX0" fmla="*/ 0 w 1341172"/>
              <a:gd name="connsiteY0" fmla="*/ 0 h 1760858"/>
              <a:gd name="connsiteX1" fmla="*/ 1339772 w 1341172"/>
              <a:gd name="connsiteY1" fmla="*/ 968176 h 1760858"/>
              <a:gd name="connsiteX2" fmla="*/ 471495 w 1341172"/>
              <a:gd name="connsiteY2" fmla="*/ 1760858 h 1760858"/>
              <a:gd name="connsiteX0" fmla="*/ 0 w 1341174"/>
              <a:gd name="connsiteY0" fmla="*/ 0 h 1760858"/>
              <a:gd name="connsiteX1" fmla="*/ 1339772 w 1341174"/>
              <a:gd name="connsiteY1" fmla="*/ 968176 h 1760858"/>
              <a:gd name="connsiteX2" fmla="*/ 471495 w 1341174"/>
              <a:gd name="connsiteY2" fmla="*/ 1760858 h 1760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1174" h="1760858">
                <a:moveTo>
                  <a:pt x="0" y="0"/>
                </a:moveTo>
                <a:cubicBezTo>
                  <a:pt x="863279" y="81369"/>
                  <a:pt x="1371481" y="626077"/>
                  <a:pt x="1339772" y="968176"/>
                </a:cubicBezTo>
                <a:cubicBezTo>
                  <a:pt x="1308063" y="1310275"/>
                  <a:pt x="925153" y="1696623"/>
                  <a:pt x="471495" y="1760858"/>
                </a:cubicBezTo>
              </a:path>
            </a:pathLst>
          </a:custGeom>
          <a:noFill/>
          <a:ln>
            <a:solidFill>
              <a:srgbClr val="7F7DB0"/>
            </a:solidFill>
            <a:prstDash val="sysDot"/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D5BEA79-FEC0-1556-95AE-AF3F575AB86E}"/>
              </a:ext>
            </a:extLst>
          </p:cNvPr>
          <p:cNvCxnSpPr>
            <a:stCxn id="13" idx="1"/>
          </p:cNvCxnSpPr>
          <p:nvPr/>
        </p:nvCxnSpPr>
        <p:spPr>
          <a:xfrm flipH="1" flipV="1">
            <a:off x="4163733" y="2958353"/>
            <a:ext cx="2970491" cy="3058987"/>
          </a:xfrm>
          <a:prstGeom prst="straightConnector1">
            <a:avLst/>
          </a:prstGeom>
          <a:ln>
            <a:solidFill>
              <a:srgbClr val="F56F4F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865582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C3F04B-E796-342C-5556-5FBFD49CB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2E7D5F5D-E1B4-3465-B10C-B42ED7E9177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0A15650-8EEE-6AF0-2553-460B995A3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tools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F34EBC4-CA60-8B61-B0B5-A9D702BAB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119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61934A9-3B66-207A-3FC4-D2EF5D606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861780"/>
          </a:xfrm>
        </p:spPr>
        <p:txBody>
          <a:bodyPr/>
          <a:lstStyle/>
          <a:p>
            <a:r>
              <a:rPr lang="en-GB" dirty="0"/>
              <a:t>Preliminary point: data-to-ink ratio</a:t>
            </a:r>
          </a:p>
          <a:p>
            <a:r>
              <a:rPr lang="en-GB" dirty="0"/>
              <a:t>Text</a:t>
            </a:r>
          </a:p>
          <a:p>
            <a:r>
              <a:rPr lang="en-GB" dirty="0"/>
              <a:t>Descriptive tables</a:t>
            </a:r>
          </a:p>
          <a:p>
            <a:r>
              <a:rPr lang="en-GB" dirty="0"/>
              <a:t>Graphs</a:t>
            </a:r>
          </a:p>
          <a:p>
            <a:r>
              <a:rPr lang="en-GB" dirty="0"/>
              <a:t>Dashboards</a:t>
            </a:r>
          </a:p>
          <a:p>
            <a:r>
              <a:rPr lang="en-GB" b="1" dirty="0"/>
              <a:t>Regressions/ML results + interpretation tools</a:t>
            </a:r>
          </a:p>
        </p:txBody>
      </p:sp>
    </p:spTree>
    <p:extLst>
      <p:ext uri="{BB962C8B-B14F-4D97-AF65-F5344CB8AC3E}">
        <p14:creationId xmlns:p14="http://schemas.microsoft.com/office/powerpoint/2010/main" val="2512662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513699-7F76-4997-DBAD-5DF4408D6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66F8214E-02C6-9512-F568-036A83A92E2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2D80112-80F2-627B-9178-5F4AC0F1A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6984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not to mess it up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79EF251-481B-BFE5-5AAD-7492C313F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F6E58E3-F054-ACE3-DA43-430DE15D7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25377"/>
            <a:ext cx="11042311" cy="100724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Esteban" panose="02000000000000000000" pitchFamily="2" charset="0"/>
              </a:rPr>
              <a:t>LEARN HOW TO</a:t>
            </a:r>
          </a:p>
          <a:p>
            <a:pPr marL="0" indent="0">
              <a:buNone/>
            </a:pPr>
            <a:r>
              <a:rPr lang="en-US" sz="6400" dirty="0">
                <a:solidFill>
                  <a:srgbClr val="0E93C8"/>
                </a:solidFill>
                <a:latin typeface="Esteban" panose="02000000000000000000" pitchFamily="2" charset="0"/>
              </a:rPr>
              <a:t>COMMUNICATE</a:t>
            </a:r>
            <a:endParaRPr lang="en-US" sz="5200" dirty="0">
              <a:solidFill>
                <a:srgbClr val="0E93C8"/>
              </a:solidFill>
              <a:latin typeface="Esteban" panose="02000000000000000000" pitchFamily="2" charset="0"/>
            </a:endParaRPr>
          </a:p>
          <a:p>
            <a:endParaRPr lang="en-US" dirty="0">
              <a:latin typeface="Esteba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822525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40E82-78AF-DBF5-58D3-DF182A4E8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C765225-A920-5150-6403-DDDB8310E80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991B7FB-E627-1B8B-EE0F-AC8FB1C8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what</a:t>
            </a:r>
            <a:r>
              <a:rPr lang="fr-FR" dirty="0"/>
              <a:t> and the </a:t>
            </a:r>
            <a:r>
              <a:rPr lang="fr-FR" dirty="0" err="1"/>
              <a:t>why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CA6FBA-5A85-CCBC-002A-77BCAA05D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will distinguish two outputs from regression/ML models</a:t>
            </a:r>
          </a:p>
          <a:p>
            <a:pPr lvl="1"/>
            <a:r>
              <a:rPr lang="en-GB" dirty="0">
                <a:solidFill>
                  <a:srgbClr val="F56F4F"/>
                </a:solidFill>
              </a:rPr>
              <a:t>What?</a:t>
            </a:r>
            <a:r>
              <a:rPr lang="en-GB" dirty="0"/>
              <a:t> The predictions themselves</a:t>
            </a:r>
          </a:p>
          <a:p>
            <a:pPr lvl="1"/>
            <a:r>
              <a:rPr lang="en-GB" dirty="0">
                <a:solidFill>
                  <a:srgbClr val="F56F4F"/>
                </a:solidFill>
              </a:rPr>
              <a:t>Why? </a:t>
            </a:r>
            <a:r>
              <a:rPr lang="en-GB" dirty="0"/>
              <a:t>How the predictions were made</a:t>
            </a:r>
          </a:p>
          <a:p>
            <a:r>
              <a:rPr lang="en-GB" dirty="0"/>
              <a:t>There may be situations where the </a:t>
            </a:r>
            <a:r>
              <a:rPr lang="en-GB" dirty="0">
                <a:solidFill>
                  <a:srgbClr val="F56F4F"/>
                </a:solidFill>
              </a:rPr>
              <a:t>why</a:t>
            </a:r>
            <a:r>
              <a:rPr lang="en-GB" dirty="0"/>
              <a:t> is not needed:</a:t>
            </a:r>
          </a:p>
          <a:p>
            <a:pPr lvl="1"/>
            <a:r>
              <a:rPr lang="en-GB" dirty="0"/>
              <a:t>If the process is known well, or is low stakes</a:t>
            </a:r>
          </a:p>
          <a:p>
            <a:r>
              <a:rPr lang="en-GB" dirty="0"/>
              <a:t>Otherwise, it is preferable to understand the process which made the prediction:</a:t>
            </a:r>
          </a:p>
          <a:p>
            <a:pPr lvl="1"/>
            <a:r>
              <a:rPr lang="en-GB" dirty="0"/>
              <a:t>To better understand what happens, create knowledge</a:t>
            </a:r>
          </a:p>
          <a:p>
            <a:pPr lvl="1"/>
            <a:r>
              <a:rPr lang="en-GB" dirty="0"/>
              <a:t>To avoid undesirable bias</a:t>
            </a:r>
          </a:p>
          <a:p>
            <a:pPr lvl="1"/>
            <a:endParaRPr lang="en-GB" dirty="0"/>
          </a:p>
          <a:p>
            <a:pPr lvl="1"/>
            <a:endParaRPr lang="en-GB" dirty="0">
              <a:solidFill>
                <a:srgbClr val="F56F4F"/>
              </a:solidFill>
            </a:endParaRPr>
          </a:p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BF69D09-7111-7656-F468-391FF91DD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96182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0868B2-25B8-CFEF-FFEA-199DF0B49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7B64CB5-7FAF-880C-0E57-41ADC98498D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32A7A60-BFC0-AA97-A384-F841E48C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Black box/White box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F93B37-5C96-AF0A-4F34-F7DC69310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GB" dirty="0"/>
              <a:t>We also typically distinguish between white boxes (interpretable) and black boxes (too hard to interpret) models</a:t>
            </a:r>
          </a:p>
          <a:p>
            <a:r>
              <a:rPr lang="en-GB" dirty="0"/>
              <a:t>White boxes: generalised linear models, mixed models, decision trees…</a:t>
            </a:r>
          </a:p>
          <a:p>
            <a:pPr lvl="1"/>
            <a:r>
              <a:rPr lang="en-GB" dirty="0"/>
              <a:t>White boxes are </a:t>
            </a:r>
            <a:r>
              <a:rPr lang="en-GB" dirty="0">
                <a:solidFill>
                  <a:srgbClr val="F56F4F"/>
                </a:solidFill>
              </a:rPr>
              <a:t>not always easy to understand</a:t>
            </a:r>
            <a:endParaRPr lang="en-GB" dirty="0"/>
          </a:p>
          <a:p>
            <a:pPr lvl="1"/>
            <a:r>
              <a:rPr lang="en-GB" dirty="0"/>
              <a:t>The more variables &amp; interactions you have, the harder the interpretation</a:t>
            </a:r>
          </a:p>
          <a:p>
            <a:r>
              <a:rPr lang="en-GB" dirty="0"/>
              <a:t>Black boxes: neural networks, Random Forest, gradient boosting…</a:t>
            </a:r>
          </a:p>
          <a:p>
            <a:pPr lvl="1"/>
            <a:r>
              <a:rPr lang="en-GB" dirty="0"/>
              <a:t>The problem is that there are too many coefficients for you to reasonably understand what happens</a:t>
            </a:r>
          </a:p>
          <a:p>
            <a:pPr lvl="1"/>
            <a:r>
              <a:rPr lang="en-GB" dirty="0"/>
              <a:t>This does not mean there is no way to interpret these results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dirty="0">
              <a:solidFill>
                <a:srgbClr val="F56F4F"/>
              </a:solidFill>
            </a:endParaRPr>
          </a:p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288BB3C-741B-4355-7991-88D12E492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2186695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08046-85A0-875F-AC89-0F0BA7870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FDD09FD3-8AFA-4974-568E-E3F24EDD620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C5E5A7B-601D-3237-F099-FCF87A11B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>
                <a:solidFill>
                  <a:srgbClr val="F56F4F"/>
                </a:solidFill>
              </a:rPr>
              <a:t>what</a:t>
            </a:r>
            <a:endParaRPr lang="fr-FR" dirty="0">
              <a:solidFill>
                <a:srgbClr val="F56F4F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1513CF-6B8A-79FF-D415-691E624C9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GB" dirty="0"/>
              <a:t>In R, with any model, you can use the 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predict()</a:t>
            </a:r>
            <a:r>
              <a:rPr lang="en-GB" dirty="0">
                <a:cs typeface="Fira Code" pitchFamily="1" charset="0"/>
              </a:rPr>
              <a:t> function to generate… predictions</a:t>
            </a:r>
          </a:p>
          <a:p>
            <a:pPr lvl="1"/>
            <a:r>
              <a:rPr lang="en-GB" dirty="0">
                <a:cs typeface="Fira Code" pitchFamily="1" charset="0"/>
              </a:rPr>
              <a:t>You can do that on the data you used to fit the model, or new raw data, or on </a:t>
            </a:r>
            <a:r>
              <a:rPr lang="en-GB" dirty="0">
                <a:solidFill>
                  <a:srgbClr val="F56F4F"/>
                </a:solidFill>
                <a:cs typeface="Fira Code" pitchFamily="1" charset="0"/>
              </a:rPr>
              <a:t>counterfactual data</a:t>
            </a:r>
            <a:r>
              <a:rPr lang="en-GB" dirty="0">
                <a:cs typeface="Fira Code" pitchFamily="1" charset="0"/>
              </a:rPr>
              <a:t> you created yourself</a:t>
            </a:r>
            <a:endParaRPr lang="en-GB" dirty="0">
              <a:solidFill>
                <a:srgbClr val="F56F4F"/>
              </a:solidFill>
              <a:cs typeface="Fira Code" pitchFamily="1" charset="0"/>
            </a:endParaRPr>
          </a:p>
          <a:p>
            <a:r>
              <a:rPr lang="en-GB" dirty="0">
                <a:cs typeface="Fira Code" pitchFamily="1" charset="0"/>
              </a:rPr>
              <a:t>The latter is interesting, we can use it to generate predictions for </a:t>
            </a:r>
            <a:r>
              <a:rPr lang="en-GB" dirty="0">
                <a:solidFill>
                  <a:srgbClr val="F56F4F"/>
                </a:solidFill>
                <a:cs typeface="Fira Code" pitchFamily="1" charset="0"/>
              </a:rPr>
              <a:t>what-if scenarios </a:t>
            </a:r>
            <a:r>
              <a:rPr lang="en-GB" dirty="0">
                <a:cs typeface="Fira Code" pitchFamily="1" charset="0"/>
              </a:rPr>
              <a:t>(counterfactuals) and to generate predictions at fixed levels of variables</a:t>
            </a:r>
          </a:p>
          <a:p>
            <a:pPr lvl="1"/>
            <a:r>
              <a:rPr lang="en-GB" dirty="0">
                <a:cs typeface="Fira Code" pitchFamily="1" charset="0"/>
              </a:rPr>
              <a:t>E.g. what is the average probability of spending a night in an emergency service when one has a long-term illness?</a:t>
            </a:r>
          </a:p>
          <a:p>
            <a:pPr lvl="1"/>
            <a:r>
              <a:rPr lang="en-GB" dirty="0"/>
              <a:t>What would be the probability of being employed if everyone undertook some job programme?</a:t>
            </a:r>
          </a:p>
          <a:p>
            <a:r>
              <a:rPr lang="en-GB" dirty="0"/>
              <a:t>I use the </a:t>
            </a:r>
            <a:r>
              <a:rPr lang="en-GB" dirty="0">
                <a:hlinkClick r:id="rId3"/>
              </a:rPr>
              <a:t>marginaleffects</a:t>
            </a:r>
            <a:r>
              <a:rPr lang="en-GB" dirty="0"/>
              <a:t> package for this</a:t>
            </a:r>
          </a:p>
          <a:p>
            <a:pPr lvl="1"/>
            <a:endParaRPr lang="en-GB" dirty="0"/>
          </a:p>
          <a:p>
            <a:pPr lvl="1"/>
            <a:endParaRPr lang="en-GB" dirty="0">
              <a:solidFill>
                <a:srgbClr val="F56F4F"/>
              </a:solidFill>
            </a:endParaRPr>
          </a:p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8B0A508-D1D4-9A14-6A4A-FEC60C00A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922218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BCB903-BB01-2D35-5179-F0BC5640A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5DCF61C4-E28B-E9DC-8432-1B24EEA9B1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7A05B12-3E0B-5B32-EB9D-F758FFEBB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>
                <a:solidFill>
                  <a:srgbClr val="F56F4F"/>
                </a:solidFill>
              </a:rPr>
              <a:t>why</a:t>
            </a:r>
            <a:endParaRPr lang="fr-FR" dirty="0">
              <a:solidFill>
                <a:srgbClr val="F56F4F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9B4D4B-2C2D-36F1-02E5-34770647E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GB" dirty="0"/>
              <a:t>With white box models, you can understand the why more or less easily by looking at coefficients</a:t>
            </a:r>
          </a:p>
          <a:p>
            <a:pPr lvl="1"/>
            <a:r>
              <a:rPr lang="en-GB" dirty="0"/>
              <a:t>You can organise that tidily in a </a:t>
            </a:r>
            <a:r>
              <a:rPr lang="en-GB" dirty="0">
                <a:solidFill>
                  <a:srgbClr val="F56F4F"/>
                </a:solidFill>
              </a:rPr>
              <a:t>regression table</a:t>
            </a:r>
            <a:r>
              <a:rPr lang="en-GB" dirty="0"/>
              <a:t> or in a </a:t>
            </a:r>
            <a:r>
              <a:rPr lang="en-GB" dirty="0" err="1">
                <a:solidFill>
                  <a:srgbClr val="F56F4F"/>
                </a:solidFill>
              </a:rPr>
              <a:t>dotplot</a:t>
            </a:r>
            <a:endParaRPr lang="en-GB" dirty="0">
              <a:solidFill>
                <a:srgbClr val="F56F4F"/>
              </a:solidFill>
            </a:endParaRPr>
          </a:p>
          <a:p>
            <a:r>
              <a:rPr lang="en-GB" dirty="0"/>
              <a:t>With black box models, it is more complicated</a:t>
            </a:r>
          </a:p>
          <a:p>
            <a:pPr lvl="1"/>
            <a:r>
              <a:rPr lang="en-GB" dirty="0"/>
              <a:t>You will have too many coefficients to interpret</a:t>
            </a:r>
          </a:p>
          <a:p>
            <a:pPr lvl="1"/>
            <a:r>
              <a:rPr lang="en-GB" dirty="0"/>
              <a:t>Fortunately, there exists </a:t>
            </a:r>
            <a:r>
              <a:rPr lang="en-GB" dirty="0">
                <a:solidFill>
                  <a:srgbClr val="F56F4F"/>
                </a:solidFill>
              </a:rPr>
              <a:t>model agnostic </a:t>
            </a:r>
            <a:r>
              <a:rPr lang="en-GB" dirty="0"/>
              <a:t>(i.e. works with any model)</a:t>
            </a:r>
            <a:r>
              <a:rPr lang="en-GB" dirty="0">
                <a:solidFill>
                  <a:srgbClr val="F56F4F"/>
                </a:solidFill>
              </a:rPr>
              <a:t> </a:t>
            </a:r>
            <a:r>
              <a:rPr lang="en-GB" dirty="0"/>
              <a:t>methods to understand your model better</a:t>
            </a:r>
          </a:p>
          <a:p>
            <a:pPr lvl="1"/>
            <a:r>
              <a:rPr lang="en-GB" dirty="0"/>
              <a:t>I use the </a:t>
            </a:r>
            <a:r>
              <a:rPr lang="en-GB" dirty="0">
                <a:hlinkClick r:id="rId3"/>
              </a:rPr>
              <a:t>Dalex</a:t>
            </a:r>
            <a:r>
              <a:rPr lang="en-GB" dirty="0"/>
              <a:t> package for this </a:t>
            </a:r>
          </a:p>
          <a:p>
            <a:pPr lvl="2"/>
            <a:r>
              <a:rPr lang="en-GB" dirty="0"/>
              <a:t>The package has a </a:t>
            </a:r>
            <a:r>
              <a:rPr lang="en-GB" dirty="0">
                <a:hlinkClick r:id="rId4"/>
              </a:rPr>
              <a:t>free book</a:t>
            </a:r>
            <a:endParaRPr lang="en-GB" dirty="0"/>
          </a:p>
          <a:p>
            <a:pPr lvl="2"/>
            <a:r>
              <a:rPr lang="en-GB" dirty="0"/>
              <a:t>For a more general book on interpretation: </a:t>
            </a:r>
            <a:r>
              <a:rPr lang="en-GB" dirty="0">
                <a:hlinkClick r:id="rId5"/>
              </a:rPr>
              <a:t>Interpretable Machine Learning</a:t>
            </a:r>
            <a:r>
              <a:rPr lang="en-GB" dirty="0"/>
              <a:t> by Christoph Molnar</a:t>
            </a:r>
          </a:p>
          <a:p>
            <a:pPr lvl="2"/>
            <a:r>
              <a:rPr lang="en-GB" dirty="0"/>
              <a:t>Also, Tidy </a:t>
            </a:r>
            <a:r>
              <a:rPr lang="en-GB" dirty="0" err="1"/>
              <a:t>Modeling</a:t>
            </a:r>
            <a:r>
              <a:rPr lang="en-GB" dirty="0"/>
              <a:t> with R is a great, up-to-date book with the latest shiny packages for doing modelling, and has a chapter on explainability: </a:t>
            </a:r>
            <a:r>
              <a:rPr lang="en-GB" dirty="0">
                <a:hlinkClick r:id="rId6"/>
              </a:rPr>
              <a:t>https://www.tmwr.org/</a:t>
            </a:r>
            <a:r>
              <a:rPr lang="en-GB" dirty="0"/>
              <a:t> </a:t>
            </a:r>
          </a:p>
          <a:p>
            <a:pPr lvl="1"/>
            <a:endParaRPr lang="en-GB" dirty="0"/>
          </a:p>
          <a:p>
            <a:pPr lvl="1"/>
            <a:endParaRPr lang="en-GB" dirty="0">
              <a:solidFill>
                <a:srgbClr val="F56F4F"/>
              </a:solidFill>
            </a:endParaRPr>
          </a:p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122AD6E-40E9-DF41-8539-EEC7A9AAB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587552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610CD-3A4D-F2AF-1B08-BFF7E0EED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6734E7AA-173B-8046-FCD7-FC519ABC31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9998094-D7B6-DD16-0522-4EB49178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regression</a:t>
            </a:r>
            <a:r>
              <a:rPr lang="fr-FR" dirty="0"/>
              <a:t> table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B957E26-8B45-8970-9C1F-19F250190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124</a:t>
            </a:fld>
            <a:endParaRPr lang="fr-FR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E5E6D6AE-33E8-DA6F-F802-05E05D858207}"/>
              </a:ext>
            </a:extLst>
          </p:cNvPr>
          <p:cNvSpPr txBox="1">
            <a:spLocks/>
          </p:cNvSpPr>
          <p:nvPr/>
        </p:nvSpPr>
        <p:spPr>
          <a:xfrm>
            <a:off x="990600" y="1978024"/>
            <a:ext cx="10515600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same kind of rules apply to regression tables as for descriptive tables (so refer to this)</a:t>
            </a:r>
          </a:p>
          <a:p>
            <a:r>
              <a:rPr lang="en-GB" dirty="0"/>
              <a:t>However, the standard R output for regression is terrible</a:t>
            </a:r>
          </a:p>
          <a:p>
            <a:pPr lvl="1"/>
            <a:r>
              <a:rPr lang="en-GB" dirty="0"/>
              <a:t>So use the </a:t>
            </a:r>
            <a:r>
              <a:rPr lang="en-GB" dirty="0">
                <a:solidFill>
                  <a:srgbClr val="F56F4F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tidy()</a:t>
            </a:r>
            <a:r>
              <a:rPr lang="en-GB" dirty="0"/>
              <a:t> function from </a:t>
            </a:r>
            <a:r>
              <a:rPr lang="en-GB" dirty="0">
                <a:solidFill>
                  <a:srgbClr val="F56F4F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broom</a:t>
            </a:r>
            <a:r>
              <a:rPr lang="en-GB" dirty="0"/>
              <a:t> instead</a:t>
            </a:r>
          </a:p>
          <a:p>
            <a:pPr lvl="1"/>
            <a:endParaRPr lang="en-GB" dirty="0">
              <a:solidFill>
                <a:srgbClr val="F56F4F"/>
              </a:solidFill>
            </a:endParaRPr>
          </a:p>
          <a:p>
            <a:endParaRPr lang="en-GB" dirty="0"/>
          </a:p>
          <a:p>
            <a:endParaRPr lang="en-GB" dirty="0">
              <a:solidFill>
                <a:srgbClr val="F56F4F"/>
              </a:solidFill>
            </a:endParaRPr>
          </a:p>
          <a:p>
            <a:endParaRPr lang="en-GB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A7E158D-0225-0AA6-A726-DF3001DA48C7}"/>
              </a:ext>
            </a:extLst>
          </p:cNvPr>
          <p:cNvSpPr txBox="1">
            <a:spLocks/>
          </p:cNvSpPr>
          <p:nvPr/>
        </p:nvSpPr>
        <p:spPr>
          <a:xfrm>
            <a:off x="990600" y="1978024"/>
            <a:ext cx="10515600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EFF1CF6-C9E0-F745-0687-F8631D4F39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82" y="4087276"/>
            <a:ext cx="4930018" cy="1757991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4133CE9F-2646-74FF-5901-4900A5D39546}"/>
              </a:ext>
            </a:extLst>
          </p:cNvPr>
          <p:cNvSpPr txBox="1">
            <a:spLocks/>
          </p:cNvSpPr>
          <p:nvPr/>
        </p:nvSpPr>
        <p:spPr>
          <a:xfrm>
            <a:off x="569082" y="6069014"/>
            <a:ext cx="4343400" cy="52689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This is not even a </a:t>
            </a:r>
            <a:r>
              <a:rPr lang="en-GB" dirty="0" err="1"/>
              <a:t>dataframe</a:t>
            </a:r>
            <a:endParaRPr lang="en-GB" dirty="0"/>
          </a:p>
          <a:p>
            <a:pPr lvl="1"/>
            <a:endParaRPr lang="en-GB" dirty="0">
              <a:solidFill>
                <a:srgbClr val="F56F4F"/>
              </a:solidFill>
            </a:endParaRPr>
          </a:p>
          <a:p>
            <a:endParaRPr lang="en-GB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336A9055-3702-6512-04E0-3FB53C42E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3268" y="4239959"/>
            <a:ext cx="3943900" cy="1381318"/>
          </a:xfrm>
          <a:prstGeom prst="rect">
            <a:avLst/>
          </a:prstGeom>
        </p:spPr>
      </p:pic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185D70D2-B7B8-FE7D-BDB2-BF215D86529F}"/>
              </a:ext>
            </a:extLst>
          </p:cNvPr>
          <p:cNvSpPr txBox="1">
            <a:spLocks/>
          </p:cNvSpPr>
          <p:nvPr/>
        </p:nvSpPr>
        <p:spPr>
          <a:xfrm>
            <a:off x="6781046" y="6069014"/>
            <a:ext cx="3810754" cy="5268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Better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E95C90D7-668C-0E00-E8A1-BF925B12F264}"/>
              </a:ext>
            </a:extLst>
          </p:cNvPr>
          <p:cNvSpPr txBox="1">
            <a:spLocks/>
          </p:cNvSpPr>
          <p:nvPr/>
        </p:nvSpPr>
        <p:spPr>
          <a:xfrm>
            <a:off x="5625068" y="4702824"/>
            <a:ext cx="838200" cy="5268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&lt;&lt;&lt;</a:t>
            </a:r>
          </a:p>
        </p:txBody>
      </p:sp>
    </p:spTree>
    <p:extLst>
      <p:ext uri="{BB962C8B-B14F-4D97-AF65-F5344CB8AC3E}">
        <p14:creationId xmlns:p14="http://schemas.microsoft.com/office/powerpoint/2010/main" val="4127632559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4B308-057E-47E8-994E-4F0DF4207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249EB3AE-F878-DBED-2709-D185A941CC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43D008F-9D80-7021-70D8-A7071C9EA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columns</a:t>
            </a:r>
            <a:r>
              <a:rPr lang="fr-FR" dirty="0"/>
              <a:t> to </a:t>
            </a:r>
            <a:r>
              <a:rPr lang="fr-FR" dirty="0" err="1"/>
              <a:t>keep</a:t>
            </a:r>
            <a:r>
              <a:rPr lang="fr-FR" dirty="0"/>
              <a:t>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AC2E527-A175-C008-E62C-D4D8C70D1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125</a:t>
            </a:fld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7EB60E18-FF04-88B8-38C9-D6E5804DA0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181" y="1901570"/>
            <a:ext cx="4361075" cy="1527430"/>
          </a:xfrm>
          <a:prstGeom prst="rect">
            <a:avLst/>
          </a:prstGeom>
        </p:spPr>
      </p:pic>
      <p:pic>
        <p:nvPicPr>
          <p:cNvPr id="15" name="Graphique 14" descr="Coche contour">
            <a:extLst>
              <a:ext uri="{FF2B5EF4-FFF2-40B4-BE49-F238E27FC236}">
                <a16:creationId xmlns:a16="http://schemas.microsoft.com/office/drawing/2014/main" id="{E33ABB65-84B5-D6E7-2AC1-B3AAA25A19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3181" y="3510110"/>
            <a:ext cx="705679" cy="705679"/>
          </a:xfrm>
          <a:prstGeom prst="rect">
            <a:avLst/>
          </a:prstGeom>
        </p:spPr>
      </p:pic>
      <p:pic>
        <p:nvPicPr>
          <p:cNvPr id="16" name="Graphique 15" descr="Coche contour">
            <a:extLst>
              <a:ext uri="{FF2B5EF4-FFF2-40B4-BE49-F238E27FC236}">
                <a16:creationId xmlns:a16="http://schemas.microsoft.com/office/drawing/2014/main" id="{DAE79060-4CE4-1EBE-E6A1-8078E52048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70224" y="3510109"/>
            <a:ext cx="705679" cy="705679"/>
          </a:xfrm>
          <a:prstGeom prst="rect">
            <a:avLst/>
          </a:prstGeom>
        </p:spPr>
      </p:pic>
      <p:pic>
        <p:nvPicPr>
          <p:cNvPr id="18" name="Graphique 17" descr="Fermer contour">
            <a:extLst>
              <a:ext uri="{FF2B5EF4-FFF2-40B4-BE49-F238E27FC236}">
                <a16:creationId xmlns:a16="http://schemas.microsoft.com/office/drawing/2014/main" id="{6002A75C-776B-4A81-5593-3B0C4AF7A2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980082" y="3510109"/>
            <a:ext cx="705678" cy="705678"/>
          </a:xfrm>
          <a:prstGeom prst="rect">
            <a:avLst/>
          </a:prstGeom>
        </p:spPr>
      </p:pic>
      <p:pic>
        <p:nvPicPr>
          <p:cNvPr id="19" name="Graphique 18" descr="Fermer contour">
            <a:extLst>
              <a:ext uri="{FF2B5EF4-FFF2-40B4-BE49-F238E27FC236}">
                <a16:creationId xmlns:a16="http://schemas.microsoft.com/office/drawing/2014/main" id="{074D405B-7DFA-CBCD-7F16-01DA247A58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4391" y="3510109"/>
            <a:ext cx="705678" cy="705678"/>
          </a:xfrm>
          <a:prstGeom prst="rect">
            <a:avLst/>
          </a:prstGeom>
        </p:spPr>
      </p:pic>
      <p:pic>
        <p:nvPicPr>
          <p:cNvPr id="20" name="Graphique 19" descr="Fermer contour">
            <a:extLst>
              <a:ext uri="{FF2B5EF4-FFF2-40B4-BE49-F238E27FC236}">
                <a16:creationId xmlns:a16="http://schemas.microsoft.com/office/drawing/2014/main" id="{DAA0CA18-C99E-71F8-2A22-AC629AD566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98578" y="3510109"/>
            <a:ext cx="705678" cy="705678"/>
          </a:xfrm>
          <a:prstGeom prst="rect">
            <a:avLst/>
          </a:prstGeom>
        </p:spPr>
      </p:pic>
      <p:sp>
        <p:nvSpPr>
          <p:cNvPr id="21" name="Espace réservé du contenu 2">
            <a:extLst>
              <a:ext uri="{FF2B5EF4-FFF2-40B4-BE49-F238E27FC236}">
                <a16:creationId xmlns:a16="http://schemas.microsoft.com/office/drawing/2014/main" id="{453A9BBC-084C-CFE8-E57E-EA9A3A3DE441}"/>
              </a:ext>
            </a:extLst>
          </p:cNvPr>
          <p:cNvSpPr txBox="1">
            <a:spLocks/>
          </p:cNvSpPr>
          <p:nvPr/>
        </p:nvSpPr>
        <p:spPr>
          <a:xfrm>
            <a:off x="990600" y="4322833"/>
            <a:ext cx="10515600" cy="23986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 might make enemies there:</a:t>
            </a:r>
          </a:p>
          <a:p>
            <a:pPr lvl="1"/>
            <a:r>
              <a:rPr lang="en-GB" dirty="0"/>
              <a:t>Term and estimate, you obviously keep</a:t>
            </a:r>
          </a:p>
          <a:p>
            <a:pPr lvl="1"/>
            <a:r>
              <a:rPr lang="en-GB" dirty="0"/>
              <a:t>Std. error will be too complicated for most people to understand </a:t>
            </a:r>
          </a:p>
          <a:p>
            <a:pPr lvl="1"/>
            <a:r>
              <a:rPr lang="en-GB" dirty="0"/>
              <a:t>T-statistic, nobody understands this (though you can use it to measure variable contribution to a model)</a:t>
            </a:r>
          </a:p>
          <a:p>
            <a:pPr lvl="1"/>
            <a:r>
              <a:rPr lang="en-GB" dirty="0"/>
              <a:t>P-values… are bad</a:t>
            </a:r>
          </a:p>
          <a:p>
            <a:pPr lvl="1"/>
            <a:endParaRPr lang="en-GB" dirty="0">
              <a:solidFill>
                <a:srgbClr val="F56F4F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8077748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B9BBC-FFC5-8E1C-948E-27FA7D7E1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50EE670A-6DF3-4731-D9C4-F333E99AB95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A178701-B957-EB39-0E7C-5E42F3B3F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Confidence </a:t>
            </a:r>
            <a:r>
              <a:rPr lang="fr-FR" dirty="0" err="1"/>
              <a:t>intervals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55D584C-307F-3E0E-FC08-4E88E6883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126</a:t>
            </a:fld>
            <a:endParaRPr lang="fr-FR"/>
          </a:p>
        </p:txBody>
      </p:sp>
      <p:sp>
        <p:nvSpPr>
          <p:cNvPr id="21" name="Espace réservé du contenu 2">
            <a:extLst>
              <a:ext uri="{FF2B5EF4-FFF2-40B4-BE49-F238E27FC236}">
                <a16:creationId xmlns:a16="http://schemas.microsoft.com/office/drawing/2014/main" id="{36F135EE-4248-845A-2004-76897741CBB1}"/>
              </a:ext>
            </a:extLst>
          </p:cNvPr>
          <p:cNvSpPr txBox="1">
            <a:spLocks/>
          </p:cNvSpPr>
          <p:nvPr/>
        </p:nvSpPr>
        <p:spPr>
          <a:xfrm>
            <a:off x="990600" y="3517764"/>
            <a:ext cx="10515600" cy="3340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Here’s why I think p-values are bad and you should use confidence intervals:</a:t>
            </a:r>
          </a:p>
          <a:p>
            <a:pPr lvl="1"/>
            <a:r>
              <a:rPr lang="en-GB" dirty="0"/>
              <a:t>People </a:t>
            </a:r>
            <a:r>
              <a:rPr lang="en-GB" dirty="0">
                <a:solidFill>
                  <a:srgbClr val="F56F4F"/>
                </a:solidFill>
              </a:rPr>
              <a:t>don’t understand</a:t>
            </a:r>
            <a:r>
              <a:rPr lang="en-GB" dirty="0"/>
              <a:t> what a p-value means</a:t>
            </a:r>
          </a:p>
          <a:p>
            <a:pPr lvl="1"/>
            <a:r>
              <a:rPr lang="en-GB" dirty="0"/>
              <a:t>People are fixated on getting a p-value &lt; 0.05 and don’t understand what a p-value of 0.048 might mean</a:t>
            </a:r>
          </a:p>
          <a:p>
            <a:pPr lvl="1"/>
            <a:r>
              <a:rPr lang="en-GB" dirty="0"/>
              <a:t>I find this system of *** (&lt; 0.001), ** (&lt; 0.01), * (&lt; 0.05) too arbitrary</a:t>
            </a:r>
          </a:p>
          <a:p>
            <a:pPr lvl="1"/>
            <a:r>
              <a:rPr lang="en-GB" dirty="0"/>
              <a:t>Confidence intervals tell you about the uncertainty around your parameter</a:t>
            </a:r>
          </a:p>
          <a:p>
            <a:pPr lvl="1"/>
            <a:r>
              <a:rPr lang="en-GB" dirty="0"/>
              <a:t>Confidence intervals tell you about its possible magnitudes</a:t>
            </a:r>
          </a:p>
          <a:p>
            <a:endParaRPr lang="en-GB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F7280D-F690-C0E4-F63C-B7C3428D66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075" y="1795521"/>
            <a:ext cx="4698647" cy="1325563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C5C08E-BEAC-0E78-5878-F21223051F5A}"/>
              </a:ext>
            </a:extLst>
          </p:cNvPr>
          <p:cNvSpPr txBox="1">
            <a:spLocks/>
          </p:cNvSpPr>
          <p:nvPr/>
        </p:nvSpPr>
        <p:spPr>
          <a:xfrm>
            <a:off x="5984341" y="1690687"/>
            <a:ext cx="6094120" cy="1690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Confidence interval at a given confidence level (here 95%): we are 95% confident the estimate lies between [</a:t>
            </a:r>
            <a:r>
              <a:rPr lang="en-GB" dirty="0" err="1"/>
              <a:t>conf.low</a:t>
            </a:r>
            <a:r>
              <a:rPr lang="en-GB" dirty="0"/>
              <a:t>; </a:t>
            </a:r>
            <a:r>
              <a:rPr lang="en-GB" dirty="0" err="1"/>
              <a:t>conf.high</a:t>
            </a:r>
            <a:r>
              <a:rPr lang="en-GB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09904309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0E825-A252-1CC6-1315-DF4FC6E2F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49ACC72-A8AE-3EF3-793F-D9FF9606D1A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6BE7832-CEF8-F140-1BD3-8CDB3D7D4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Proposed</a:t>
            </a:r>
            <a:r>
              <a:rPr lang="fr-FR" dirty="0"/>
              <a:t> </a:t>
            </a:r>
            <a:r>
              <a:rPr lang="fr-FR" dirty="0" err="1"/>
              <a:t>regression</a:t>
            </a:r>
            <a:r>
              <a:rPr lang="fr-FR" dirty="0"/>
              <a:t> </a:t>
            </a:r>
            <a:r>
              <a:rPr lang="fr-FR" dirty="0" err="1"/>
              <a:t>results</a:t>
            </a:r>
            <a:r>
              <a:rPr lang="fr-FR" dirty="0"/>
              <a:t> design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613186-19E5-1517-5F36-58A3C7A01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127</a:t>
            </a:fld>
            <a:endParaRPr lang="fr-FR"/>
          </a:p>
        </p:txBody>
      </p: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F9826AC7-B04D-2539-8C23-B315520876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1547755"/>
              </p:ext>
            </p:extLst>
          </p:nvPr>
        </p:nvGraphicFramePr>
        <p:xfrm>
          <a:off x="959667" y="2679311"/>
          <a:ext cx="3521798" cy="2266872"/>
        </p:xfrm>
        <a:graphic>
          <a:graphicData uri="http://schemas.openxmlformats.org/drawingml/2006/table">
            <a:tbl>
              <a:tblPr/>
              <a:tblGrid>
                <a:gridCol w="1197065">
                  <a:extLst>
                    <a:ext uri="{9D8B030D-6E8A-4147-A177-3AD203B41FA5}">
                      <a16:colId xmlns:a16="http://schemas.microsoft.com/office/drawing/2014/main" val="4043215186"/>
                    </a:ext>
                  </a:extLst>
                </a:gridCol>
                <a:gridCol w="885694">
                  <a:extLst>
                    <a:ext uri="{9D8B030D-6E8A-4147-A177-3AD203B41FA5}">
                      <a16:colId xmlns:a16="http://schemas.microsoft.com/office/drawing/2014/main" val="3173454789"/>
                    </a:ext>
                  </a:extLst>
                </a:gridCol>
                <a:gridCol w="85836">
                  <a:extLst>
                    <a:ext uri="{9D8B030D-6E8A-4147-A177-3AD203B41FA5}">
                      <a16:colId xmlns:a16="http://schemas.microsoft.com/office/drawing/2014/main" val="2076193178"/>
                    </a:ext>
                  </a:extLst>
                </a:gridCol>
                <a:gridCol w="1353203">
                  <a:extLst>
                    <a:ext uri="{9D8B030D-6E8A-4147-A177-3AD203B41FA5}">
                      <a16:colId xmlns:a16="http://schemas.microsoft.com/office/drawing/2014/main" val="25203271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Variable</a:t>
                      </a:r>
                      <a:r>
                        <a:rPr lang="fr-FR" sz="18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Coef.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[CI 95%]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494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Intercept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34,87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[29,82; 39,93]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9425215"/>
                  </a:ext>
                </a:extLst>
              </a:tr>
              <a:tr h="380054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-3,24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[-4,96; -1,52]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9591420"/>
                  </a:ext>
                </a:extLst>
              </a:tr>
              <a:tr h="389299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HP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-0,03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[-0,06; -0,01]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313394"/>
                  </a:ext>
                </a:extLst>
              </a:tr>
              <a:tr h="362139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Gear (ref. 3)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4089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80000" algn="l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1,26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[-1,36; 3,89]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15296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80000" algn="l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1,87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[-1,78; 5,53]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1919864"/>
                  </a:ext>
                </a:extLst>
              </a:tr>
            </a:tbl>
          </a:graphicData>
        </a:graphic>
      </p:graphicFrame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CAE2E79E-A3A6-E68C-FA9F-981F9781DC10}"/>
              </a:ext>
            </a:extLst>
          </p:cNvPr>
          <p:cNvSpPr txBox="1">
            <a:spLocks/>
          </p:cNvSpPr>
          <p:nvPr/>
        </p:nvSpPr>
        <p:spPr>
          <a:xfrm>
            <a:off x="396410" y="1653040"/>
            <a:ext cx="9288294" cy="966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fr-FR" b="1" dirty="0"/>
              <a:t>Table 1.</a:t>
            </a:r>
            <a:r>
              <a:rPr lang="fr-FR" dirty="0"/>
              <a:t> </a:t>
            </a:r>
            <a:r>
              <a:rPr lang="fr-FR" dirty="0" err="1"/>
              <a:t>Factors</a:t>
            </a:r>
            <a:r>
              <a:rPr lang="fr-FR" dirty="0"/>
              <a:t> </a:t>
            </a:r>
            <a:r>
              <a:rPr lang="fr-FR" dirty="0" err="1"/>
              <a:t>associated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miles per gallon </a:t>
            </a:r>
            <a:r>
              <a:rPr lang="fr-FR" dirty="0" err="1"/>
              <a:t>consumed</a:t>
            </a:r>
            <a:r>
              <a:rPr lang="fr-FR" dirty="0"/>
              <a:t> in cars, </a:t>
            </a:r>
            <a:r>
              <a:rPr lang="fr-FR" dirty="0" err="1"/>
              <a:t>Year</a:t>
            </a:r>
            <a:r>
              <a:rPr lang="fr-FR" dirty="0"/>
              <a:t>, </a:t>
            </a:r>
            <a:r>
              <a:rPr lang="fr-FR" dirty="0" err="1"/>
              <a:t>linear</a:t>
            </a:r>
            <a:r>
              <a:rPr lang="fr-FR" dirty="0"/>
              <a:t> </a:t>
            </a:r>
            <a:r>
              <a:rPr lang="fr-FR" dirty="0" err="1"/>
              <a:t>regression</a:t>
            </a:r>
            <a:r>
              <a:rPr lang="fr-FR" dirty="0"/>
              <a:t> model (</a:t>
            </a:r>
            <a:r>
              <a:rPr lang="fr-FR" dirty="0" err="1"/>
              <a:t>mpg</a:t>
            </a:r>
            <a:r>
              <a:rPr lang="fr-FR" dirty="0"/>
              <a:t> </a:t>
            </a:r>
            <a:r>
              <a:rPr lang="fr-FR" dirty="0" err="1"/>
              <a:t>dataset</a:t>
            </a:r>
            <a:r>
              <a:rPr lang="fr-FR" dirty="0"/>
              <a:t>, N = XX)</a:t>
            </a:r>
            <a:endParaRPr lang="en-GB" b="1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05C16FFD-248D-8EE4-2905-316FEA34BE91}"/>
              </a:ext>
            </a:extLst>
          </p:cNvPr>
          <p:cNvSpPr txBox="1">
            <a:spLocks/>
          </p:cNvSpPr>
          <p:nvPr/>
        </p:nvSpPr>
        <p:spPr>
          <a:xfrm>
            <a:off x="439126" y="4946183"/>
            <a:ext cx="3683379" cy="59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fr-FR" sz="1400" dirty="0"/>
              <a:t>CI: confidence </a:t>
            </a:r>
            <a:r>
              <a:rPr lang="fr-FR" sz="1400" dirty="0" err="1"/>
              <a:t>interval</a:t>
            </a:r>
            <a:r>
              <a:rPr lang="fr-FR" sz="1400" dirty="0"/>
              <a:t>.</a:t>
            </a:r>
          </a:p>
          <a:p>
            <a:pPr marL="457200" lvl="1" indent="0">
              <a:buNone/>
            </a:pPr>
            <a:r>
              <a:rPr lang="fr-FR" sz="1400" baseline="30000" dirty="0"/>
              <a:t>1</a:t>
            </a:r>
            <a:r>
              <a:rPr lang="fr-FR" sz="1400" dirty="0"/>
              <a:t>Some </a:t>
            </a:r>
            <a:r>
              <a:rPr lang="fr-FR" sz="1400" dirty="0" err="1"/>
              <a:t>other</a:t>
            </a:r>
            <a:r>
              <a:rPr lang="fr-FR" sz="1400" dirty="0"/>
              <a:t> </a:t>
            </a:r>
            <a:r>
              <a:rPr lang="fr-FR" sz="1400" dirty="0" err="1"/>
              <a:t>stuff</a:t>
            </a:r>
            <a:endParaRPr lang="en-GB" sz="1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FC0F0A-334E-7D92-37DB-93910CAB82AB}"/>
              </a:ext>
            </a:extLst>
          </p:cNvPr>
          <p:cNvSpPr txBox="1">
            <a:spLocks/>
          </p:cNvSpPr>
          <p:nvPr/>
        </p:nvSpPr>
        <p:spPr>
          <a:xfrm>
            <a:off x="5606358" y="2390114"/>
            <a:ext cx="6327297" cy="3966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Use the same rules as for descriptive tables</a:t>
            </a:r>
          </a:p>
          <a:p>
            <a:r>
              <a:rPr lang="en-GB" sz="2400" dirty="0"/>
              <a:t>Harder to format (in my opinion)</a:t>
            </a:r>
          </a:p>
          <a:p>
            <a:pPr lvl="1"/>
            <a:r>
              <a:rPr lang="en-GB" sz="2000" dirty="0"/>
              <a:t>You can use </a:t>
            </a:r>
            <a:r>
              <a:rPr lang="en-GB" sz="2000" dirty="0" err="1"/>
              <a:t>subheaders</a:t>
            </a:r>
            <a:r>
              <a:rPr lang="en-GB" sz="2000" dirty="0"/>
              <a:t> to distinguish between families of variables</a:t>
            </a:r>
          </a:p>
          <a:p>
            <a:pPr lvl="1"/>
            <a:r>
              <a:rPr lang="en-GB" sz="2000" dirty="0"/>
              <a:t>Keep two decimals, or one significant decimal</a:t>
            </a:r>
          </a:p>
          <a:p>
            <a:pPr lvl="1"/>
            <a:r>
              <a:rPr lang="en-GB" sz="2000" dirty="0"/>
              <a:t>Coefficients right-aligned, CI left-aligned (add an empty column between the two to adjust white space)</a:t>
            </a:r>
          </a:p>
          <a:p>
            <a:pPr lvl="1"/>
            <a:r>
              <a:rPr lang="en-GB" sz="2000" dirty="0"/>
              <a:t>Problem: the semi-colon (;) are not aligned</a:t>
            </a:r>
          </a:p>
          <a:p>
            <a:pPr lvl="1"/>
            <a:r>
              <a:rPr lang="en-GB" sz="2000" dirty="0"/>
              <a:t>I put significant results in bold</a:t>
            </a:r>
          </a:p>
          <a:p>
            <a:r>
              <a:rPr lang="en-GB" sz="2400" dirty="0"/>
              <a:t>Add new columns if multiple models</a:t>
            </a:r>
          </a:p>
        </p:txBody>
      </p:sp>
    </p:spTree>
    <p:extLst>
      <p:ext uri="{BB962C8B-B14F-4D97-AF65-F5344CB8AC3E}">
        <p14:creationId xmlns:p14="http://schemas.microsoft.com/office/powerpoint/2010/main" val="184592167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95A62-F4AD-18BC-7B7D-620E3DD42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F351A22D-DA46-016B-70D7-8425D89DC1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B764BAE-E359-2518-4D4E-3753185FA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Alternative: dot plots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4FDB0C3-B69D-8C2D-3818-6675CB70B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128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A102B7B-C991-77A4-8535-56785DB7A3F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39024" y="1609207"/>
            <a:ext cx="6274099" cy="3745495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EA89B4-D0A1-7CF5-7B57-DD9B47C25D54}"/>
              </a:ext>
            </a:extLst>
          </p:cNvPr>
          <p:cNvSpPr txBox="1">
            <a:spLocks/>
          </p:cNvSpPr>
          <p:nvPr/>
        </p:nvSpPr>
        <p:spPr>
          <a:xfrm>
            <a:off x="7516237" y="1552776"/>
            <a:ext cx="4281791" cy="390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Some results may be hard to see, depending on your coefficients</a:t>
            </a:r>
          </a:p>
          <a:p>
            <a:r>
              <a:rPr lang="en-GB" dirty="0"/>
              <a:t>A solution could be to get standardised coefficients</a:t>
            </a:r>
          </a:p>
        </p:txBody>
      </p:sp>
    </p:spTree>
    <p:extLst>
      <p:ext uri="{BB962C8B-B14F-4D97-AF65-F5344CB8AC3E}">
        <p14:creationId xmlns:p14="http://schemas.microsoft.com/office/powerpoint/2010/main" val="154915963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6C4FA3-CCC6-E09C-88CC-42B214B71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D83BEC87-A786-CD2A-D918-087F7B667B1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B512491-7EF5-BAB4-DE3C-781DB9447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Extracting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further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insights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from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your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models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46272E-AB46-E920-54C1-F5041CFBF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fr-FR" dirty="0"/>
              <a:t>Most people stop at a </a:t>
            </a:r>
            <a:r>
              <a:rPr lang="fr-FR" dirty="0" err="1"/>
              <a:t>regression</a:t>
            </a:r>
            <a:r>
              <a:rPr lang="fr-FR" dirty="0"/>
              <a:t> table</a:t>
            </a:r>
          </a:p>
          <a:p>
            <a:r>
              <a:rPr lang="fr-FR" dirty="0"/>
              <a:t>But </a:t>
            </a:r>
            <a:r>
              <a:rPr lang="fr-FR" dirty="0" err="1"/>
              <a:t>there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knowledge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all of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:</a:t>
            </a:r>
          </a:p>
          <a:p>
            <a:pPr lvl="1"/>
            <a:r>
              <a:rPr lang="fr-FR" dirty="0" err="1"/>
              <a:t>Predictions</a:t>
            </a:r>
            <a:r>
              <a:rPr lang="fr-FR" dirty="0"/>
              <a:t> for </a:t>
            </a:r>
            <a:r>
              <a:rPr lang="fr-FR" dirty="0" err="1"/>
              <a:t>specific</a:t>
            </a:r>
            <a:r>
              <a:rPr lang="fr-FR" dirty="0"/>
              <a:t> observations</a:t>
            </a:r>
          </a:p>
          <a:p>
            <a:pPr lvl="1"/>
            <a:r>
              <a:rPr lang="fr-FR" dirty="0" err="1"/>
              <a:t>Counterfactual</a:t>
            </a:r>
            <a:r>
              <a:rPr lang="fr-FR" dirty="0"/>
              <a:t> scenarios</a:t>
            </a:r>
          </a:p>
          <a:p>
            <a:pPr lvl="1"/>
            <a:r>
              <a:rPr lang="fr-FR" dirty="0" err="1"/>
              <a:t>Comparisons</a:t>
            </a:r>
            <a:r>
              <a:rPr lang="fr-FR" dirty="0"/>
              <a:t> and </a:t>
            </a:r>
            <a:r>
              <a:rPr lang="fr-FR" dirty="0" err="1"/>
              <a:t>contrasts</a:t>
            </a:r>
            <a:endParaRPr lang="fr-FR" dirty="0"/>
          </a:p>
          <a:p>
            <a:pPr lvl="1"/>
            <a:r>
              <a:rPr lang="fr-FR" dirty="0"/>
              <a:t>Marginal </a:t>
            </a:r>
            <a:r>
              <a:rPr lang="fr-FR" dirty="0" err="1"/>
              <a:t>effects</a:t>
            </a:r>
            <a:r>
              <a:rPr lang="fr-FR" dirty="0"/>
              <a:t> of variables at </a:t>
            </a:r>
            <a:r>
              <a:rPr lang="fr-FR" dirty="0" err="1"/>
              <a:t>specific</a:t>
            </a:r>
            <a:r>
              <a:rPr lang="fr-FR" dirty="0"/>
              <a:t> values of </a:t>
            </a:r>
            <a:r>
              <a:rPr lang="fr-FR" dirty="0" err="1"/>
              <a:t>covariates</a:t>
            </a:r>
            <a:endParaRPr lang="fr-FR" dirty="0"/>
          </a:p>
          <a:p>
            <a:pPr lvl="1"/>
            <a:r>
              <a:rPr lang="fr-FR" dirty="0"/>
              <a:t>Variable importance…</a:t>
            </a:r>
          </a:p>
          <a:p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methods</a:t>
            </a:r>
            <a:r>
              <a:rPr lang="fr-FR" dirty="0"/>
              <a:t> are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commonly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(</a:t>
            </a:r>
            <a:r>
              <a:rPr lang="fr-FR" dirty="0" err="1"/>
              <a:t>except</a:t>
            </a:r>
            <a:r>
              <a:rPr lang="fr-FR" dirty="0"/>
              <a:t> variable importance), </a:t>
            </a: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sure to </a:t>
            </a:r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time to </a:t>
            </a:r>
            <a:r>
              <a:rPr lang="fr-FR" dirty="0" err="1"/>
              <a:t>explain</a:t>
            </a:r>
            <a:r>
              <a:rPr lang="fr-FR" dirty="0"/>
              <a:t> </a:t>
            </a:r>
            <a:r>
              <a:rPr lang="fr-FR" dirty="0" err="1"/>
              <a:t>them</a:t>
            </a:r>
            <a:endParaRPr lang="fr-FR" dirty="0"/>
          </a:p>
          <a:p>
            <a:endParaRPr lang="en-GB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marL="0" indent="0">
              <a:buNone/>
            </a:pPr>
            <a:endParaRPr lang="en-GB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lvl="1"/>
            <a:endParaRPr lang="en-GB" dirty="0">
              <a:solidFill>
                <a:srgbClr val="F56F4F"/>
              </a:solidFill>
            </a:endParaRPr>
          </a:p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F9675B5-0E64-3981-8E88-339A07FED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2269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4FF70-00AB-1BF6-EB57-BFB9EC01F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A36F83C6-47F5-5467-B50C-32CAE179913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37F3B5E-8560-E0CB-EE1F-1FDCD1373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6984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Communication dynamics (1)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C5E8D80-24C8-C9E3-A6E3-8D5AD2F76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44080E31-401F-F7B0-73B8-02EFDD8E1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3567366"/>
          </a:xfrm>
        </p:spPr>
        <p:txBody>
          <a:bodyPr>
            <a:normAutofit/>
          </a:bodyPr>
          <a:lstStyle/>
          <a:p>
            <a:r>
              <a:rPr lang="en-US" dirty="0"/>
              <a:t>Simplifying (or vulgarizing) is a </a:t>
            </a:r>
            <a:r>
              <a:rPr lang="en-US" dirty="0">
                <a:solidFill>
                  <a:srgbClr val="E76321"/>
                </a:solidFill>
              </a:rPr>
              <a:t>core skill</a:t>
            </a:r>
            <a:r>
              <a:rPr lang="en-US" dirty="0"/>
              <a:t>, because there is a change of dynamic </a:t>
            </a:r>
          </a:p>
          <a:p>
            <a:r>
              <a:rPr lang="en-US" dirty="0"/>
              <a:t>As a student, some authority figure (e.g. me) gives you technical knowledge</a:t>
            </a:r>
          </a:p>
          <a:p>
            <a:pPr lvl="1"/>
            <a:r>
              <a:rPr lang="en-US" dirty="0">
                <a:solidFill>
                  <a:srgbClr val="E76321"/>
                </a:solidFill>
              </a:rPr>
              <a:t>Vocabulary </a:t>
            </a:r>
            <a:r>
              <a:rPr lang="en-US" dirty="0"/>
              <a:t>is often </a:t>
            </a:r>
            <a:r>
              <a:rPr lang="en-US" dirty="0">
                <a:solidFill>
                  <a:srgbClr val="E76321"/>
                </a:solidFill>
              </a:rPr>
              <a:t>technical jargon</a:t>
            </a:r>
            <a:r>
              <a:rPr lang="en-US" dirty="0"/>
              <a:t>, which is shared between both</a:t>
            </a:r>
            <a:endParaRPr lang="en-US" dirty="0">
              <a:solidFill>
                <a:srgbClr val="E76321"/>
              </a:solidFill>
            </a:endParaRPr>
          </a:p>
          <a:p>
            <a:r>
              <a:rPr lang="en-US" dirty="0"/>
              <a:t>As a professional, this is reversed:</a:t>
            </a:r>
          </a:p>
          <a:p>
            <a:pPr lvl="1"/>
            <a:r>
              <a:rPr lang="en-US" dirty="0"/>
              <a:t>You are the authority figure (people expect you to know what you are doing)</a:t>
            </a:r>
          </a:p>
          <a:p>
            <a:pPr lvl="1"/>
            <a:r>
              <a:rPr lang="en-US" dirty="0"/>
              <a:t>Vocabulary is </a:t>
            </a:r>
            <a:r>
              <a:rPr lang="en-US" dirty="0">
                <a:solidFill>
                  <a:srgbClr val="E76321"/>
                </a:solidFill>
              </a:rPr>
              <a:t>not expected </a:t>
            </a:r>
            <a:r>
              <a:rPr lang="en-US" dirty="0"/>
              <a:t>to be technical jargon</a:t>
            </a:r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7" name="Image 6" descr="Une image contenant personne, Visage humain, mur, habits&#10;&#10;Description générée automatiquement">
            <a:extLst>
              <a:ext uri="{FF2B5EF4-FFF2-40B4-BE49-F238E27FC236}">
                <a16:creationId xmlns:a16="http://schemas.microsoft.com/office/drawing/2014/main" id="{773FEDA9-3FE8-F2FA-DE5E-E86E933085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861" y="5258054"/>
            <a:ext cx="2194739" cy="1463421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411580F-058B-1154-DD17-BC33321385BD}"/>
              </a:ext>
            </a:extLst>
          </p:cNvPr>
          <p:cNvSpPr txBox="1"/>
          <p:nvPr/>
        </p:nvSpPr>
        <p:spPr>
          <a:xfrm>
            <a:off x="3657600" y="5411695"/>
            <a:ext cx="4191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Esteban" panose="02000000000000000000" pitchFamily="2" charset="0"/>
              </a:rPr>
              <a:t>Be aware you can be an authority figure and still spout utter nonsense</a:t>
            </a:r>
          </a:p>
        </p:txBody>
      </p:sp>
    </p:spTree>
    <p:extLst>
      <p:ext uri="{BB962C8B-B14F-4D97-AF65-F5344CB8AC3E}">
        <p14:creationId xmlns:p14="http://schemas.microsoft.com/office/powerpoint/2010/main" val="4142333427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99235F-60A4-3519-A484-BD67A6931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5841278-11FC-60FB-2E3C-36F5F5321EA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1CBEE34-1177-9567-4855-81EBAD6F7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HIV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detection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dataset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example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A9994F-86C5-0F90-4247-A441BC52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fr-FR" dirty="0" err="1"/>
              <a:t>Dataset</a:t>
            </a:r>
            <a:r>
              <a:rPr lang="fr-FR" dirty="0"/>
              <a:t> of 2K observations, four variables:</a:t>
            </a:r>
          </a:p>
          <a:p>
            <a:pPr lvl="1"/>
            <a:r>
              <a:rPr lang="fr-FR" dirty="0" err="1">
                <a:solidFill>
                  <a:srgbClr val="F56F4F"/>
                </a:solidFill>
              </a:rPr>
              <a:t>Outcome</a:t>
            </a:r>
            <a:r>
              <a:rPr lang="fr-FR" dirty="0"/>
              <a:t>: </a:t>
            </a:r>
            <a:r>
              <a:rPr lang="fr-FR" dirty="0" err="1"/>
              <a:t>whether</a:t>
            </a:r>
            <a:r>
              <a:rPr lang="fr-FR" dirty="0"/>
              <a:t> the participant </a:t>
            </a:r>
            <a:r>
              <a:rPr lang="fr-FR" dirty="0" err="1"/>
              <a:t>travelled</a:t>
            </a:r>
            <a:r>
              <a:rPr lang="fr-FR" dirty="0"/>
              <a:t> to a test center to </a:t>
            </a:r>
            <a:r>
              <a:rPr lang="fr-FR" dirty="0" err="1"/>
              <a:t>learn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HIV </a:t>
            </a:r>
            <a:r>
              <a:rPr lang="fr-FR" dirty="0" err="1"/>
              <a:t>status</a:t>
            </a:r>
            <a:r>
              <a:rPr lang="fr-FR" dirty="0"/>
              <a:t> (</a:t>
            </a:r>
            <a:r>
              <a:rPr lang="fr-FR" dirty="0" err="1"/>
              <a:t>binary</a:t>
            </a:r>
            <a:r>
              <a:rPr lang="fr-FR" dirty="0"/>
              <a:t> variable)</a:t>
            </a:r>
          </a:p>
          <a:p>
            <a:pPr lvl="1"/>
            <a:r>
              <a:rPr lang="fr-FR" dirty="0" err="1">
                <a:solidFill>
                  <a:srgbClr val="F56F4F"/>
                </a:solidFill>
              </a:rPr>
              <a:t>Agecat</a:t>
            </a:r>
            <a:r>
              <a:rPr lang="fr-FR" dirty="0"/>
              <a:t>: &lt;18, 18 to 35, &gt;35</a:t>
            </a:r>
          </a:p>
          <a:p>
            <a:pPr lvl="1"/>
            <a:r>
              <a:rPr lang="fr-FR" dirty="0" err="1">
                <a:solidFill>
                  <a:srgbClr val="F56F4F"/>
                </a:solidFill>
              </a:rPr>
              <a:t>Incentive</a:t>
            </a:r>
            <a:r>
              <a:rPr lang="fr-FR" dirty="0"/>
              <a:t>: </a:t>
            </a:r>
            <a:r>
              <a:rPr lang="fr-FR" dirty="0" err="1"/>
              <a:t>whether</a:t>
            </a:r>
            <a:r>
              <a:rPr lang="fr-FR" dirty="0"/>
              <a:t> the participant </a:t>
            </a:r>
            <a:r>
              <a:rPr lang="fr-FR" dirty="0" err="1"/>
              <a:t>received</a:t>
            </a:r>
            <a:r>
              <a:rPr lang="fr-FR" dirty="0"/>
              <a:t> a </a:t>
            </a:r>
            <a:r>
              <a:rPr lang="fr-FR" dirty="0" err="1"/>
              <a:t>financial</a:t>
            </a:r>
            <a:r>
              <a:rPr lang="fr-FR" dirty="0"/>
              <a:t> </a:t>
            </a:r>
            <a:r>
              <a:rPr lang="fr-FR" dirty="0" err="1"/>
              <a:t>incentive</a:t>
            </a:r>
            <a:r>
              <a:rPr lang="fr-FR" dirty="0"/>
              <a:t> to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tested</a:t>
            </a:r>
            <a:r>
              <a:rPr lang="fr-FR" dirty="0"/>
              <a:t> (</a:t>
            </a:r>
            <a:r>
              <a:rPr lang="fr-FR" dirty="0" err="1"/>
              <a:t>binary</a:t>
            </a:r>
            <a:r>
              <a:rPr lang="fr-FR" dirty="0"/>
              <a:t> variable)</a:t>
            </a:r>
          </a:p>
          <a:p>
            <a:pPr lvl="1"/>
            <a:r>
              <a:rPr lang="fr-FR" dirty="0">
                <a:solidFill>
                  <a:srgbClr val="F56F4F"/>
                </a:solidFill>
              </a:rPr>
              <a:t>Distance</a:t>
            </a:r>
            <a:r>
              <a:rPr lang="fr-FR" dirty="0"/>
              <a:t>: in km </a:t>
            </a:r>
            <a:r>
              <a:rPr lang="fr-FR" dirty="0" err="1"/>
              <a:t>from</a:t>
            </a:r>
            <a:r>
              <a:rPr lang="fr-FR" dirty="0"/>
              <a:t> the village to the test center</a:t>
            </a:r>
            <a:endParaRPr lang="fr-FR" dirty="0">
              <a:solidFill>
                <a:srgbClr val="F56F4F"/>
              </a:solidFill>
            </a:endParaRPr>
          </a:p>
          <a:p>
            <a:r>
              <a:rPr lang="en-GB" dirty="0"/>
              <a:t>We fit a logistic model:</a:t>
            </a:r>
          </a:p>
          <a:p>
            <a:pPr marL="457200" lvl="1" indent="0">
              <a:buNone/>
            </a:pPr>
            <a:r>
              <a:rPr lang="en-US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glm</a:t>
            </a:r>
            <a:r>
              <a:rPr lang="en-US" dirty="0">
                <a:latin typeface="Fira Code" pitchFamily="1" charset="0"/>
                <a:ea typeface="Fira Code" pitchFamily="1" charset="0"/>
                <a:cs typeface="Fira Code" pitchFamily="1" charset="0"/>
              </a:rPr>
              <a:t>(</a:t>
            </a:r>
          </a:p>
          <a:p>
            <a:pPr marL="457200" lvl="1" indent="0">
              <a:buNone/>
            </a:pPr>
            <a:r>
              <a:rPr lang="en-US" dirty="0">
                <a:latin typeface="Fira Code" pitchFamily="1" charset="0"/>
                <a:ea typeface="Fira Code" pitchFamily="1" charset="0"/>
                <a:cs typeface="Fira Code" pitchFamily="1" charset="0"/>
              </a:rPr>
              <a:t>	outcome ~ incentive + </a:t>
            </a:r>
            <a:r>
              <a:rPr lang="en-US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agecat</a:t>
            </a:r>
            <a:r>
              <a:rPr lang="en-US" dirty="0">
                <a:latin typeface="Fira Code" pitchFamily="1" charset="0"/>
                <a:ea typeface="Fira Code" pitchFamily="1" charset="0"/>
                <a:cs typeface="Fira Code" pitchFamily="1" charset="0"/>
              </a:rPr>
              <a:t> + distance,</a:t>
            </a:r>
          </a:p>
          <a:p>
            <a:pPr marL="457200" lvl="1" indent="0">
              <a:buNone/>
            </a:pPr>
            <a:r>
              <a:rPr lang="en-US" dirty="0">
                <a:latin typeface="Fira Code" pitchFamily="1" charset="0"/>
                <a:ea typeface="Fira Code" pitchFamily="1" charset="0"/>
                <a:cs typeface="Fira Code" pitchFamily="1" charset="0"/>
              </a:rPr>
              <a:t>	data = </a:t>
            </a:r>
            <a:r>
              <a:rPr lang="en-US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hiv</a:t>
            </a:r>
            <a:r>
              <a:rPr lang="en-US" dirty="0">
                <a:latin typeface="Fira Code" pitchFamily="1" charset="0"/>
                <a:ea typeface="Fira Code" pitchFamily="1" charset="0"/>
                <a:cs typeface="Fira Code" pitchFamily="1" charset="0"/>
              </a:rPr>
              <a:t>,</a:t>
            </a:r>
          </a:p>
          <a:p>
            <a:pPr marL="457200" lvl="1" indent="0">
              <a:buNone/>
            </a:pPr>
            <a:r>
              <a:rPr lang="en-US" dirty="0">
                <a:latin typeface="Fira Code" pitchFamily="1" charset="0"/>
                <a:ea typeface="Fira Code" pitchFamily="1" charset="0"/>
                <a:cs typeface="Fira Code" pitchFamily="1" charset="0"/>
              </a:rPr>
              <a:t>	family = binomial</a:t>
            </a:r>
          </a:p>
          <a:p>
            <a:pPr marL="457200" lvl="1" indent="0">
              <a:buNone/>
            </a:pPr>
            <a:r>
              <a:rPr lang="en-US" dirty="0">
                <a:latin typeface="Fira Code" pitchFamily="1" charset="0"/>
                <a:ea typeface="Fira Code" pitchFamily="1" charset="0"/>
                <a:cs typeface="Fira Code" pitchFamily="1" charset="0"/>
              </a:rPr>
              <a:t>)</a:t>
            </a:r>
            <a:endParaRPr lang="en-GB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marL="0" indent="0">
              <a:buNone/>
            </a:pPr>
            <a:endParaRPr lang="en-GB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lvl="1"/>
            <a:endParaRPr lang="en-GB" dirty="0">
              <a:solidFill>
                <a:srgbClr val="F56F4F"/>
              </a:solidFill>
            </a:endParaRPr>
          </a:p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59D87E1-0E04-0BE6-9A0F-97E9E3624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447414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4C9878-47C3-1630-85D7-D8794DDDB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EC532AA6-AFC3-B66E-2407-A93657B78A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7BB8A92-F035-BD4B-628E-8199D46E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Logistic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regression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results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F781C0-B9DB-AFFF-153B-FAF7FB9B7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131</a:t>
            </a:fld>
            <a:endParaRPr lang="fr-FR"/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641581AC-47E8-0BF5-53A6-01EB195EE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3798" y="2090503"/>
            <a:ext cx="5030002" cy="18129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cs typeface="Fira Code" pitchFamily="1" charset="0"/>
              </a:rPr>
              <a:t>Outcome (Y): going to a </a:t>
            </a:r>
            <a:r>
              <a:rPr lang="en-GB" dirty="0" err="1">
                <a:cs typeface="Fira Code" pitchFamily="1" charset="0"/>
              </a:rPr>
              <a:t>center</a:t>
            </a:r>
            <a:r>
              <a:rPr lang="en-GB" dirty="0">
                <a:cs typeface="Fira Code" pitchFamily="1" charset="0"/>
              </a:rPr>
              <a:t> to get tested for HIV</a:t>
            </a:r>
          </a:p>
          <a:p>
            <a:pPr marL="0" indent="0">
              <a:buNone/>
            </a:pPr>
            <a:r>
              <a:rPr lang="en-GB" dirty="0" err="1">
                <a:cs typeface="Fira Code" pitchFamily="1" charset="0"/>
              </a:rPr>
              <a:t>Agecat</a:t>
            </a:r>
            <a:r>
              <a:rPr lang="en-GB" dirty="0">
                <a:cs typeface="Fira Code" pitchFamily="1" charset="0"/>
              </a:rPr>
              <a:t> variable reference: &lt;18</a:t>
            </a:r>
          </a:p>
          <a:p>
            <a:pPr lvl="1"/>
            <a:endParaRPr lang="en-GB" dirty="0">
              <a:solidFill>
                <a:srgbClr val="F56F4F"/>
              </a:solidFill>
            </a:endParaRP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36972933-1F88-F210-7A36-6A4CDA1335BF}"/>
              </a:ext>
            </a:extLst>
          </p:cNvPr>
          <p:cNvSpPr txBox="1">
            <a:spLocks/>
          </p:cNvSpPr>
          <p:nvPr/>
        </p:nvSpPr>
        <p:spPr>
          <a:xfrm>
            <a:off x="962637" y="3903410"/>
            <a:ext cx="10136911" cy="29545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cs typeface="Fira Code" pitchFamily="1" charset="0"/>
              </a:rPr>
              <a:t>How do you interpret the odds ratios?</a:t>
            </a:r>
          </a:p>
          <a:p>
            <a:r>
              <a:rPr lang="en-GB" dirty="0">
                <a:cs typeface="Fira Code" pitchFamily="1" charset="0"/>
              </a:rPr>
              <a:t>Incentive: odds of getting tested when you received an incentive are 7.33 times the odds of getting tested when you don’t receive an incentive</a:t>
            </a:r>
          </a:p>
          <a:p>
            <a:r>
              <a:rPr lang="en-GB" dirty="0" err="1"/>
              <a:t>Agecat</a:t>
            </a:r>
            <a:r>
              <a:rPr lang="en-GB" dirty="0"/>
              <a:t>: same thing, but you compare each line to people under 18</a:t>
            </a:r>
          </a:p>
          <a:p>
            <a:r>
              <a:rPr lang="en-GB" dirty="0"/>
              <a:t>Distance: for each km, odds etc. get 15% lower</a:t>
            </a:r>
          </a:p>
          <a:p>
            <a:endParaRPr lang="en-GB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8E75DBBF-3952-D16C-BC5E-14E8D9824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677" y="1957489"/>
            <a:ext cx="4328867" cy="171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366402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412E4D-9019-8374-4442-F4AAA518C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ECAE5180-4977-8254-18ED-0B05169BADA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EA26C21-03DD-2C83-B05B-4979EB854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Risk ratios in </a:t>
            </a:r>
            <a:r>
              <a:rPr lang="fr-FR" dirty="0" err="1"/>
              <a:t>regressions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B42976-C497-295F-62AF-F666A2D2A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/>
          <a:p>
            <a:r>
              <a:rPr lang="en-GB" dirty="0"/>
              <a:t>Earlier I showed you the difference between risk ratios and odds ratios.</a:t>
            </a:r>
          </a:p>
          <a:p>
            <a:r>
              <a:rPr lang="en-GB" dirty="0"/>
              <a:t>You can approximate risks ratios with a specific regression: the </a:t>
            </a:r>
            <a:r>
              <a:rPr lang="en-GB" dirty="0">
                <a:solidFill>
                  <a:srgbClr val="F56F4F"/>
                </a:solidFill>
              </a:rPr>
              <a:t>robust </a:t>
            </a:r>
            <a:r>
              <a:rPr lang="en-GB" dirty="0" err="1">
                <a:solidFill>
                  <a:srgbClr val="F56F4F"/>
                </a:solidFill>
              </a:rPr>
              <a:t>poisson</a:t>
            </a:r>
            <a:r>
              <a:rPr lang="en-GB" dirty="0">
                <a:solidFill>
                  <a:srgbClr val="F56F4F"/>
                </a:solidFill>
              </a:rPr>
              <a:t> regression</a:t>
            </a:r>
          </a:p>
          <a:p>
            <a:pPr lvl="1"/>
            <a:r>
              <a:rPr lang="en-GB" dirty="0"/>
              <a:t>The idea comes from </a:t>
            </a:r>
            <a:r>
              <a:rPr lang="en-GB" dirty="0">
                <a:hlinkClick r:id="rId3"/>
              </a:rPr>
              <a:t>this paper by </a:t>
            </a:r>
            <a:r>
              <a:rPr lang="en-GB" i="1" dirty="0">
                <a:hlinkClick r:id="rId3"/>
              </a:rPr>
              <a:t>Zou</a:t>
            </a:r>
            <a:endParaRPr lang="en-GB" i="1" dirty="0"/>
          </a:p>
          <a:p>
            <a:r>
              <a:rPr lang="en-GB" dirty="0"/>
              <a:t>Keep it mind this method is somewhat… controversial</a:t>
            </a:r>
          </a:p>
          <a:p>
            <a:pPr lvl="1"/>
            <a:r>
              <a:rPr lang="en-GB" dirty="0"/>
              <a:t>🚩The predictions are useless: a </a:t>
            </a:r>
            <a:r>
              <a:rPr lang="en-GB" dirty="0" err="1"/>
              <a:t>poisson</a:t>
            </a:r>
            <a:r>
              <a:rPr lang="en-GB" dirty="0"/>
              <a:t> model yields counts, which can be &gt; 1 (a probability cannot be &gt; 1)</a:t>
            </a:r>
          </a:p>
          <a:p>
            <a:pPr lvl="1"/>
            <a:r>
              <a:rPr lang="en-GB" dirty="0"/>
              <a:t>🚩You won’t be able to use goodness-of-fit tests because of this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802A485-5656-0B63-6E38-FC53A96BA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8241108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6D1D66-9D49-2E0F-FD62-AB3C276E1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726C16F-8FF7-AA76-4FF8-5F609E34C39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8E500B9-34E4-45FD-2F1D-F0814FE2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Robust</a:t>
            </a:r>
            <a:r>
              <a:rPr lang="fr-FR" dirty="0"/>
              <a:t> poisson </a:t>
            </a:r>
            <a:r>
              <a:rPr lang="fr-FR" dirty="0" err="1"/>
              <a:t>regression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B14380-2BD7-6BCD-875B-31FDE5FC1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fr-FR" dirty="0"/>
              <a:t>First,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dependent</a:t>
            </a:r>
            <a:r>
              <a:rPr lang="fr-FR" dirty="0"/>
              <a:t> must </a:t>
            </a:r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>
                <a:solidFill>
                  <a:srgbClr val="F56F4F"/>
                </a:solidFill>
              </a:rPr>
              <a:t>two</a:t>
            </a:r>
            <a:r>
              <a:rPr lang="fr-FR" dirty="0">
                <a:solidFill>
                  <a:srgbClr val="F56F4F"/>
                </a:solidFill>
              </a:rPr>
              <a:t> values</a:t>
            </a:r>
            <a:r>
              <a:rPr lang="fr-FR" dirty="0"/>
              <a:t>: 0 and 1 (</a:t>
            </a:r>
            <a:r>
              <a:rPr lang="fr-FR" dirty="0" err="1"/>
              <a:t>it</a:t>
            </a:r>
            <a:r>
              <a:rPr lang="fr-FR" dirty="0"/>
              <a:t> must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numeric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This </a:t>
            </a:r>
            <a:r>
              <a:rPr lang="fr-FR" dirty="0" err="1"/>
              <a:t>won’t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if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takes</a:t>
            </a:r>
            <a:r>
              <a:rPr lang="fr-FR" dirty="0"/>
              <a:t> more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two</a:t>
            </a:r>
            <a:r>
              <a:rPr lang="fr-FR" dirty="0"/>
              <a:t> values</a:t>
            </a:r>
          </a:p>
          <a:p>
            <a:pPr lvl="1"/>
            <a:r>
              <a:rPr lang="fr-FR" dirty="0"/>
              <a:t>This MUST </a:t>
            </a:r>
            <a:r>
              <a:rPr lang="fr-FR" dirty="0" err="1"/>
              <a:t>be</a:t>
            </a:r>
            <a:r>
              <a:rPr lang="fr-FR" dirty="0"/>
              <a:t> 0 and 1. Not -1 and 0, not 0 and 2, not 1 and 2. </a:t>
            </a:r>
            <a:r>
              <a:rPr lang="fr-FR" dirty="0">
                <a:solidFill>
                  <a:srgbClr val="F56F4F"/>
                </a:solidFill>
              </a:rPr>
              <a:t>0 and 1.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Fit a </a:t>
            </a:r>
            <a:r>
              <a:rPr lang="fr-FR" dirty="0" err="1"/>
              <a:t>glm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following</a:t>
            </a:r>
            <a:r>
              <a:rPr lang="fr-FR" dirty="0"/>
              <a:t> </a:t>
            </a:r>
            <a:r>
              <a:rPr lang="fr-FR" dirty="0" err="1"/>
              <a:t>family</a:t>
            </a:r>
            <a:r>
              <a:rPr lang="fr-FR" dirty="0"/>
              <a:t>:</a:t>
            </a:r>
          </a:p>
          <a:p>
            <a:pPr marL="457200" lvl="1" indent="0">
              <a:buNone/>
            </a:pP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glm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(y ~ x, 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family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 = </a:t>
            </a:r>
            <a:r>
              <a:rPr lang="fr-FR" dirty="0">
                <a:solidFill>
                  <a:srgbClr val="F56F4F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poisson(</a:t>
            </a:r>
            <a:r>
              <a:rPr lang="fr-FR" dirty="0" err="1">
                <a:solidFill>
                  <a:srgbClr val="F56F4F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link</a:t>
            </a:r>
            <a:r>
              <a:rPr lang="fr-FR" dirty="0">
                <a:solidFill>
                  <a:srgbClr val="F56F4F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 = log)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, data = 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df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 err="1"/>
              <a:t>Keep</a:t>
            </a:r>
            <a:r>
              <a:rPr lang="fr-FR" dirty="0"/>
              <a:t> the </a:t>
            </a:r>
            <a:r>
              <a:rPr lang="fr-FR" dirty="0" err="1"/>
              <a:t>estimates</a:t>
            </a:r>
            <a:r>
              <a:rPr lang="fr-FR" dirty="0"/>
              <a:t>, but correct the standard </a:t>
            </a:r>
            <a:r>
              <a:rPr lang="fr-FR" dirty="0" err="1"/>
              <a:t>errors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lmtest</a:t>
            </a:r>
            <a:r>
              <a:rPr lang="fr-FR" dirty="0"/>
              <a:t> and 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sandwich</a:t>
            </a:r>
            <a:r>
              <a:rPr lang="fr-FR" dirty="0"/>
              <a:t> packages</a:t>
            </a:r>
          </a:p>
          <a:p>
            <a:pPr marL="457200" lvl="1" indent="0">
              <a:buNone/>
            </a:pP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coeftest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(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results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, 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vcov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 = sandwich)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32D09FD-0DD8-7344-FC93-AB67F3512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433050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1C6BE-8203-A6D2-8138-8841469AE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336522C2-ADA6-D229-10C7-DA59AD0983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34255D2-83E4-24EA-346C-25861327D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New </a:t>
            </a:r>
            <a:r>
              <a:rPr lang="fr-FR" dirty="0" err="1"/>
              <a:t>regression</a:t>
            </a:r>
            <a:r>
              <a:rPr lang="fr-FR" dirty="0"/>
              <a:t> </a:t>
            </a:r>
            <a:r>
              <a:rPr lang="fr-FR" dirty="0" err="1"/>
              <a:t>results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3E46A35-CBA4-C592-78D9-C5A358474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134</a:t>
            </a:fld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B00607DE-1298-0C09-C312-E386AA709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48487"/>
            <a:ext cx="10515600" cy="2028475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Notice the </a:t>
            </a:r>
            <a:r>
              <a:rPr lang="fr-FR" dirty="0" err="1"/>
              <a:t>huge</a:t>
            </a:r>
            <a:r>
              <a:rPr lang="fr-FR" dirty="0"/>
              <a:t> </a:t>
            </a:r>
            <a:r>
              <a:rPr lang="fr-FR" dirty="0" err="1"/>
              <a:t>difference</a:t>
            </a:r>
            <a:r>
              <a:rPr lang="fr-FR" dirty="0"/>
              <a:t> in </a:t>
            </a:r>
            <a:r>
              <a:rPr lang="fr-FR" dirty="0" err="1"/>
              <a:t>interpretation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ORs</a:t>
            </a:r>
            <a:r>
              <a:rPr lang="fr-FR" dirty="0"/>
              <a:t> and </a:t>
            </a:r>
            <a:r>
              <a:rPr lang="fr-FR" dirty="0" err="1"/>
              <a:t>RRs</a:t>
            </a:r>
            <a:r>
              <a:rPr lang="fr-FR" dirty="0"/>
              <a:t>!</a:t>
            </a:r>
          </a:p>
          <a:p>
            <a:pPr marL="0" indent="0">
              <a:buNone/>
            </a:pPr>
            <a:r>
              <a:rPr lang="fr-FR" dirty="0" err="1">
                <a:cs typeface="Fira Code" pitchFamily="1" charset="0"/>
              </a:rPr>
              <a:t>Especially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incentive</a:t>
            </a:r>
            <a:r>
              <a:rPr lang="fr-FR" dirty="0">
                <a:cs typeface="Fira Code" pitchFamily="1" charset="0"/>
              </a:rPr>
              <a:t>. The </a:t>
            </a:r>
            <a:r>
              <a:rPr lang="fr-FR" dirty="0" err="1">
                <a:cs typeface="Fira Code" pitchFamily="1" charset="0"/>
              </a:rPr>
              <a:t>risk</a:t>
            </a:r>
            <a:r>
              <a:rPr lang="fr-FR" dirty="0">
                <a:cs typeface="Fira Code" pitchFamily="1" charset="0"/>
              </a:rPr>
              <a:t> ratios are a lot </a:t>
            </a:r>
            <a:r>
              <a:rPr lang="fr-FR" dirty="0" err="1">
                <a:cs typeface="Fira Code" pitchFamily="1" charset="0"/>
              </a:rPr>
              <a:t>easier</a:t>
            </a:r>
            <a:r>
              <a:rPr lang="fr-FR" dirty="0">
                <a:cs typeface="Fira Code" pitchFamily="1" charset="0"/>
              </a:rPr>
              <a:t> to </a:t>
            </a:r>
            <a:r>
              <a:rPr lang="fr-FR" dirty="0" err="1">
                <a:cs typeface="Fira Code" pitchFamily="1" charset="0"/>
              </a:rPr>
              <a:t>interpret</a:t>
            </a:r>
            <a:r>
              <a:rPr lang="fr-FR" dirty="0">
                <a:cs typeface="Fira Code" pitchFamily="1" charset="0"/>
              </a:rPr>
              <a:t>.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A7498F04-0A2E-847D-104E-810F51748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677" y="1957489"/>
            <a:ext cx="4328867" cy="171732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5E285A3-3348-3BB4-02BA-DEE70935D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471" y="1957489"/>
            <a:ext cx="4233395" cy="171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049696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A2DC9-4C91-F656-714F-91A88A2BE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565097A3-201B-3E1E-BF51-E199D3CF5D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651EF48-C057-7BA1-2A64-357767AB5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Enter</a:t>
            </a:r>
            <a:r>
              <a:rPr lang="fr-FR" dirty="0">
                <a:solidFill>
                  <a:srgbClr val="F56F4F"/>
                </a:solidFill>
              </a:rPr>
              <a:t> </a:t>
            </a:r>
            <a:r>
              <a:rPr lang="fr-FR" dirty="0" err="1">
                <a:solidFill>
                  <a:srgbClr val="F56F4F"/>
                </a:solidFill>
              </a:rPr>
              <a:t>marginaleffects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1F723E27-ECE2-74BD-D644-BDFD36E73FC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</p:spPr>
            <p:txBody>
              <a:bodyPr/>
              <a:lstStyle/>
              <a:p>
                <a:r>
                  <a:rPr lang="en-GB" dirty="0"/>
                  <a:t>Marginaleffects is a package to calculate marginal effects (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dirty="0"/>
                  <a:t>) and adjusted predictions at fixed levels of variables</a:t>
                </a:r>
              </a:p>
              <a:p>
                <a:pPr lvl="1"/>
                <a:r>
                  <a:rPr lang="en-GB" dirty="0"/>
                  <a:t>Calculating marginal effects is very useful to understand non-linear models (e.g. logistic regression) for example</a:t>
                </a:r>
              </a:p>
              <a:p>
                <a:r>
                  <a:rPr lang="en-GB" dirty="0"/>
                  <a:t>This package can be used for Machine Learning models, but it is less common, and I will show you another package (Dalex)</a:t>
                </a:r>
              </a:p>
              <a:p>
                <a:r>
                  <a:rPr lang="en-GB" dirty="0"/>
                  <a:t>Website with guide here: </a:t>
                </a:r>
                <a:r>
                  <a:rPr lang="en-GB" dirty="0">
                    <a:hlinkClick r:id="rId3"/>
                  </a:rPr>
                  <a:t>https://marginaleffects.com/</a:t>
                </a:r>
                <a:r>
                  <a:rPr lang="en-GB" dirty="0"/>
                  <a:t> </a:t>
                </a:r>
              </a:p>
              <a:p>
                <a:pPr lvl="1"/>
                <a:endParaRPr lang="en-GB" dirty="0">
                  <a:solidFill>
                    <a:srgbClr val="F56F4F"/>
                  </a:solidFill>
                </a:endParaRP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1F723E27-ECE2-74BD-D644-BDFD36E73F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4"/>
                <a:stretch>
                  <a:fillRect l="-1043" t="-2058" r="-127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37C5A25-74BE-01DD-D4B0-65CB4F47B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667373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D15622-02DA-8B1F-7846-3A84C92A8E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43610B40-E7C0-44D6-E9F5-9DC3DC1037B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934BBED-421B-D983-9691-E9D29ADB4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Individual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fitted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predictions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FE0C7C-E622-104D-9562-B72D7EE97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2269"/>
            <a:ext cx="10515600" cy="5032375"/>
          </a:xfrm>
        </p:spPr>
        <p:txBody>
          <a:bodyPr/>
          <a:lstStyle/>
          <a:p>
            <a:r>
              <a:rPr lang="en-GB" dirty="0"/>
              <a:t>We want to know how the incentive modify the probability of getting tested among people under 18 (at the average of other covariates)</a:t>
            </a:r>
            <a:endParaRPr lang="en-GB" dirty="0">
              <a:solidFill>
                <a:srgbClr val="F56F4F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r>
              <a:rPr lang="en-GB" dirty="0">
                <a:cs typeface="Fira Code" pitchFamily="1" charset="0"/>
              </a:rPr>
              <a:t>This creates two fictional observations</a:t>
            </a:r>
          </a:p>
          <a:p>
            <a:pPr lvl="1"/>
            <a:r>
              <a:rPr lang="en-GB" dirty="0">
                <a:cs typeface="Fira Code" pitchFamily="1" charset="0"/>
              </a:rPr>
              <a:t>We allow incentive to vary between 0 and 1</a:t>
            </a:r>
          </a:p>
          <a:p>
            <a:pPr lvl="1"/>
            <a:r>
              <a:rPr lang="en-GB" dirty="0">
                <a:cs typeface="Fira Code" pitchFamily="1" charset="0"/>
              </a:rPr>
              <a:t>But we fix age and distance</a:t>
            </a:r>
          </a:p>
          <a:p>
            <a:pPr lvl="1"/>
            <a:r>
              <a:rPr lang="en-GB" dirty="0">
                <a:cs typeface="Fira Code" pitchFamily="1" charset="0"/>
              </a:rPr>
              <a:t>Model refers to the logistic model we fitted earlier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9039949-B4F3-E25F-C29C-9AB7FFBA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136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F7F8206-ED21-1D71-528D-D0E2FC07A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872" y="2957446"/>
            <a:ext cx="8802328" cy="94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89398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7111C-2941-0303-69C9-2CD5194A4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ABB705A-CCDF-88FE-5D24-2BCA0A42F59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3BFE7CA-8F7D-A77D-B28D-9BE5F2D7D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Individual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fitted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predictions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98FF08-23FD-548F-254C-79C0EA344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2269"/>
            <a:ext cx="10515600" cy="5032375"/>
          </a:xfrm>
        </p:spPr>
        <p:txBody>
          <a:bodyPr/>
          <a:lstStyle/>
          <a:p>
            <a:endParaRPr lang="en-GB" dirty="0">
              <a:cs typeface="Fira Code" pitchFamily="1" charset="0"/>
            </a:endParaRPr>
          </a:p>
          <a:p>
            <a:endParaRPr lang="en-GB" dirty="0">
              <a:cs typeface="Fira Code" pitchFamily="1" charset="0"/>
            </a:endParaRPr>
          </a:p>
          <a:p>
            <a:endParaRPr lang="en-GB" dirty="0">
              <a:cs typeface="Fira Code" pitchFamily="1" charset="0"/>
            </a:endParaRPr>
          </a:p>
          <a:p>
            <a:r>
              <a:rPr lang="en-GB" dirty="0">
                <a:cs typeface="Fira Code" pitchFamily="1" charset="0"/>
              </a:rPr>
              <a:t>Using the 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predictions()</a:t>
            </a:r>
            <a:r>
              <a:rPr lang="en-GB" dirty="0">
                <a:cs typeface="Fira Code" pitchFamily="1" charset="0"/>
              </a:rPr>
              <a:t> function, we find the probabilities of getting tested for these two fictional individuals: 31% if they don’t have a financial incentive, 77% otherwise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92CBC02-7F55-0D2A-C321-436FD7DA5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137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CCD937A-CC34-9819-6EF0-118D044B4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600" y="1805620"/>
            <a:ext cx="7230484" cy="116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663781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0B321-AD8A-5197-7383-21BD7E571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C8FC2ABF-54A3-2134-6FA9-77B483AB84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A38F784-74FA-5EE8-E8D0-17A739B41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Counterfactual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scenarios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9E3461C-BF2C-80FF-9BF6-996A2042D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2269"/>
            <a:ext cx="10515600" cy="5032375"/>
          </a:xfrm>
        </p:spPr>
        <p:txBody>
          <a:bodyPr/>
          <a:lstStyle/>
          <a:p>
            <a:r>
              <a:rPr lang="en-US" dirty="0"/>
              <a:t>What if everybody had an incentive? If everybody did not have an incentive?</a:t>
            </a:r>
          </a:p>
          <a:p>
            <a:pPr lvl="1"/>
            <a:r>
              <a:rPr lang="en-US" dirty="0"/>
              <a:t>Here, we get into counterfactual scenarios: we create the </a:t>
            </a:r>
            <a:r>
              <a:rPr lang="en-US" dirty="0">
                <a:solidFill>
                  <a:srgbClr val="F56F4F"/>
                </a:solidFill>
              </a:rPr>
              <a:t>same dataset twice</a:t>
            </a:r>
            <a:r>
              <a:rPr lang="en-US" dirty="0"/>
              <a:t>, but we just change the incentive parameter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7AC227A-D144-4C59-5931-D98672803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138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20FC6B2-6352-DD13-440E-655CBFDF4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983" y="3357118"/>
            <a:ext cx="8592749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377673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68FAB9-EAC7-2F67-B63D-F60399AA6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665C4B7-0FBA-1ACA-C197-0A752EA5A99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041D627-3C24-322E-0FEF-DAF52090F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Counterfactual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scenarios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93C459-0E81-22D9-4ED2-DA1241E5A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2269"/>
            <a:ext cx="10515600" cy="5032375"/>
          </a:xfrm>
        </p:spPr>
        <p:txBody>
          <a:bodyPr/>
          <a:lstStyle/>
          <a:p>
            <a:r>
              <a:rPr lang="en-US" dirty="0"/>
              <a:t>The idea then is to compute the average estimate across the values of incentive</a:t>
            </a:r>
          </a:p>
          <a:p>
            <a:pPr lvl="1"/>
            <a:r>
              <a:rPr lang="en-US" dirty="0"/>
              <a:t>Faster way of doing this is to use </a:t>
            </a:r>
            <a:r>
              <a:rPr lang="en-US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avg_predictions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()</a:t>
            </a:r>
          </a:p>
          <a:p>
            <a:pPr lvl="1"/>
            <a:endParaRPr lang="fr-FR" dirty="0">
              <a:solidFill>
                <a:srgbClr val="F56F4F"/>
              </a:solidFill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lvl="1"/>
            <a:endParaRPr lang="fr-FR" dirty="0">
              <a:solidFill>
                <a:srgbClr val="F56F4F"/>
              </a:solidFill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lvl="1"/>
            <a:endParaRPr lang="fr-FR" dirty="0">
              <a:solidFill>
                <a:srgbClr val="F56F4F"/>
              </a:solidFill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lvl="1"/>
            <a:endParaRPr lang="fr-FR" dirty="0">
              <a:solidFill>
                <a:srgbClr val="F56F4F"/>
              </a:solidFill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r>
              <a:rPr lang="fr-FR" dirty="0">
                <a:cs typeface="Fira Code" pitchFamily="1" charset="0"/>
              </a:rPr>
              <a:t>If </a:t>
            </a:r>
            <a:r>
              <a:rPr lang="fr-FR" dirty="0" err="1">
                <a:cs typeface="Fira Code" pitchFamily="1" charset="0"/>
              </a:rPr>
              <a:t>everyone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had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received</a:t>
            </a:r>
            <a:r>
              <a:rPr lang="fr-FR" dirty="0">
                <a:cs typeface="Fira Code" pitchFamily="1" charset="0"/>
              </a:rPr>
              <a:t> the </a:t>
            </a:r>
            <a:r>
              <a:rPr lang="fr-FR" dirty="0" err="1">
                <a:cs typeface="Fira Code" pitchFamily="1" charset="0"/>
              </a:rPr>
              <a:t>incentive</a:t>
            </a:r>
            <a:r>
              <a:rPr lang="fr-FR" dirty="0">
                <a:cs typeface="Fira Code" pitchFamily="1" charset="0"/>
              </a:rPr>
              <a:t>, the </a:t>
            </a:r>
            <a:r>
              <a:rPr lang="fr-FR" dirty="0" err="1">
                <a:cs typeface="Fira Code" pitchFamily="1" charset="0"/>
              </a:rPr>
              <a:t>average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predicted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probability</a:t>
            </a:r>
            <a:r>
              <a:rPr lang="fr-FR" dirty="0">
                <a:cs typeface="Fira Code" pitchFamily="1" charset="0"/>
              </a:rPr>
              <a:t> of </a:t>
            </a:r>
            <a:r>
              <a:rPr lang="fr-FR" dirty="0" err="1">
                <a:cs typeface="Fira Code" pitchFamily="1" charset="0"/>
              </a:rPr>
              <a:t>getting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tested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would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be</a:t>
            </a:r>
            <a:r>
              <a:rPr lang="fr-FR" dirty="0">
                <a:cs typeface="Fira Code" pitchFamily="1" charset="0"/>
              </a:rPr>
              <a:t> ~80%</a:t>
            </a:r>
          </a:p>
          <a:p>
            <a:pPr lvl="1"/>
            <a:r>
              <a:rPr lang="fr-FR" dirty="0">
                <a:cs typeface="Fira Code" pitchFamily="1" charset="0"/>
              </a:rPr>
              <a:t>34% if </a:t>
            </a:r>
            <a:r>
              <a:rPr lang="fr-FR" dirty="0" err="1">
                <a:cs typeface="Fira Code" pitchFamily="1" charset="0"/>
              </a:rPr>
              <a:t>nobody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received</a:t>
            </a:r>
            <a:r>
              <a:rPr lang="fr-FR" dirty="0">
                <a:cs typeface="Fira Code" pitchFamily="1" charset="0"/>
              </a:rPr>
              <a:t> an </a:t>
            </a:r>
            <a:r>
              <a:rPr lang="fr-FR" dirty="0" err="1">
                <a:cs typeface="Fira Code" pitchFamily="1" charset="0"/>
              </a:rPr>
              <a:t>incentive</a:t>
            </a:r>
            <a:endParaRPr lang="en-GB" dirty="0"/>
          </a:p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0BBAC5B-9A39-812C-EE1E-5AC706041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139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8F9B12B-9FD2-C7DE-C0D4-BDDEC22FE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823" y="3085732"/>
            <a:ext cx="7230484" cy="11622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FF45F3-AF86-B068-B04C-6520991D2F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3930" y="2452253"/>
            <a:ext cx="2163870" cy="195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242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B984E-164D-2609-FC6C-184363443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C1A01100-E493-8A9C-18FB-49F047D5F12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32C0E51-3C2A-F38A-5EBB-9C9189B7D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6984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Communication dynamics (2)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C9F32C3-D736-8B52-68A1-A92F25198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80E20437-7BD3-E9D8-FE5F-861E0FBEE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7"/>
            <a:ext cx="11042311" cy="5167313"/>
          </a:xfrm>
        </p:spPr>
        <p:txBody>
          <a:bodyPr>
            <a:normAutofit/>
          </a:bodyPr>
          <a:lstStyle/>
          <a:p>
            <a:r>
              <a:rPr lang="en-US" dirty="0"/>
              <a:t>This may seem obvious, but </a:t>
            </a:r>
            <a:r>
              <a:rPr lang="en-US" dirty="0">
                <a:solidFill>
                  <a:srgbClr val="E76321"/>
                </a:solidFill>
              </a:rPr>
              <a:t>people don’t understand complicated stats</a:t>
            </a:r>
          </a:p>
          <a:p>
            <a:r>
              <a:rPr lang="en-US" dirty="0"/>
              <a:t>So, are you able to explain in </a:t>
            </a:r>
            <a:r>
              <a:rPr lang="en-US" dirty="0">
                <a:solidFill>
                  <a:srgbClr val="E76321"/>
                </a:solidFill>
              </a:rPr>
              <a:t>layman terms </a:t>
            </a:r>
            <a:r>
              <a:rPr lang="en-US" dirty="0"/>
              <a:t>what is:</a:t>
            </a:r>
          </a:p>
          <a:p>
            <a:pPr lvl="1"/>
            <a:r>
              <a:rPr lang="en-US" dirty="0"/>
              <a:t>A logistic regression?</a:t>
            </a:r>
          </a:p>
          <a:p>
            <a:pPr lvl="1"/>
            <a:r>
              <a:rPr lang="en-US" dirty="0"/>
              <a:t>Clustering?</a:t>
            </a:r>
          </a:p>
          <a:p>
            <a:pPr lvl="1"/>
            <a:r>
              <a:rPr lang="en-US" dirty="0"/>
              <a:t>A dimensionality reduction technique (like PCA, MCA…)?</a:t>
            </a:r>
          </a:p>
          <a:p>
            <a:pPr lvl="1"/>
            <a:r>
              <a:rPr lang="en-US" dirty="0"/>
              <a:t>A p-value?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11" name="Image 10" descr="Un homme d'affaires lève la main">
            <a:extLst>
              <a:ext uri="{FF2B5EF4-FFF2-40B4-BE49-F238E27FC236}">
                <a16:creationId xmlns:a16="http://schemas.microsoft.com/office/drawing/2014/main" id="{39B7AFD4-357C-5C3C-C32A-1BC9B19CC3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93"/>
          <a:stretch/>
        </p:blipFill>
        <p:spPr>
          <a:xfrm>
            <a:off x="8873910" y="3381375"/>
            <a:ext cx="2121934" cy="151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94250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765D7-06F1-BF92-8FD2-90C26BA70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79D630A-6DE2-098E-B68B-0714AF8A77C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6632E2E-6F39-0DDA-EFE0-321BF045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Counterfactual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comparisons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FEE64D-FAFA-FD7C-01DD-2EE905248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2270"/>
            <a:ext cx="10515600" cy="1263058"/>
          </a:xfrm>
        </p:spPr>
        <p:txBody>
          <a:bodyPr>
            <a:normAutofit/>
          </a:bodyPr>
          <a:lstStyle/>
          <a:p>
            <a:r>
              <a:rPr lang="en-US" dirty="0"/>
              <a:t>Same thing as before: two counterfactual scenarios, but we compute the difference in probability between for two scenarios for each individual</a:t>
            </a:r>
          </a:p>
          <a:p>
            <a:pPr lvl="1"/>
            <a:endParaRPr lang="fr-FR" dirty="0">
              <a:solidFill>
                <a:srgbClr val="F56F4F"/>
              </a:solidFill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lvl="1"/>
            <a:endParaRPr lang="fr-FR" dirty="0">
              <a:solidFill>
                <a:srgbClr val="F56F4F"/>
              </a:solidFill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lvl="1"/>
            <a:endParaRPr lang="fr-FR" dirty="0">
              <a:solidFill>
                <a:srgbClr val="F56F4F"/>
              </a:solidFill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lvl="1"/>
            <a:endParaRPr lang="fr-FR" dirty="0">
              <a:solidFill>
                <a:srgbClr val="F56F4F"/>
              </a:solidFill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F676B4-BBA9-74A1-E9F7-1BD3A855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140</a:t>
            </a:fld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10ED85D-ED3A-99F6-1B94-1832F997F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452" y="2967832"/>
            <a:ext cx="3228975" cy="942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8C2B2F4-E97E-55DE-5290-C0F2B5030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9478" y="4332861"/>
            <a:ext cx="9629775" cy="1447800"/>
          </a:xfrm>
          <a:prstGeom prst="rect">
            <a:avLst/>
          </a:prstGeom>
        </p:spPr>
      </p:pic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694AE167-6524-D006-97AD-C49D38D707DA}"/>
              </a:ext>
            </a:extLst>
          </p:cNvPr>
          <p:cNvSpPr txBox="1">
            <a:spLocks/>
          </p:cNvSpPr>
          <p:nvPr/>
        </p:nvSpPr>
        <p:spPr>
          <a:xfrm>
            <a:off x="4928681" y="3131087"/>
            <a:ext cx="7065826" cy="570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“difference”: difference in probability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48035635-ABC7-6D5F-3B73-FF666344FDC3}"/>
              </a:ext>
            </a:extLst>
          </p:cNvPr>
          <p:cNvSpPr txBox="1">
            <a:spLocks/>
          </p:cNvSpPr>
          <p:nvPr/>
        </p:nvSpPr>
        <p:spPr>
          <a:xfrm>
            <a:off x="1339477" y="5903193"/>
            <a:ext cx="9629775" cy="8182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On average, receiving a financial incentive increases the probability of getting tested by 0.45</a:t>
            </a:r>
          </a:p>
        </p:txBody>
      </p:sp>
    </p:spTree>
    <p:extLst>
      <p:ext uri="{BB962C8B-B14F-4D97-AF65-F5344CB8AC3E}">
        <p14:creationId xmlns:p14="http://schemas.microsoft.com/office/powerpoint/2010/main" val="1275034442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0865F-96F4-62D1-AF37-AE571E864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B677230-5516-14A4-5859-5F4DAEC5B2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0CF2865-450F-DA61-559E-622A0973B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Counterfactual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comparisons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54189C-04FF-298E-570B-9BEF1617E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2269"/>
            <a:ext cx="10515600" cy="595093"/>
          </a:xfrm>
        </p:spPr>
        <p:txBody>
          <a:bodyPr/>
          <a:lstStyle/>
          <a:p>
            <a:r>
              <a:rPr lang="en-US" dirty="0"/>
              <a:t>You can get RRs too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DC47B45-AF3C-1087-C768-3BB69B18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141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D45FC9-D12B-4EE7-66E8-404A62E33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133" y="4727388"/>
            <a:ext cx="5086350" cy="16097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7B8441-3E47-B019-00AF-F2B6FA8362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1075" y="1524001"/>
            <a:ext cx="2705100" cy="971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55F10F-ADB5-023C-199E-281E2F3BEE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133" y="3036700"/>
            <a:ext cx="10248900" cy="1362075"/>
          </a:xfrm>
          <a:prstGeom prst="rect">
            <a:avLst/>
          </a:prstGeom>
        </p:spPr>
      </p:pic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EB685090-11D0-C3BE-E5DF-536430CBEFA0}"/>
              </a:ext>
            </a:extLst>
          </p:cNvPr>
          <p:cNvSpPr txBox="1">
            <a:spLocks/>
          </p:cNvSpPr>
          <p:nvPr/>
        </p:nvSpPr>
        <p:spPr>
          <a:xfrm>
            <a:off x="6418228" y="4735748"/>
            <a:ext cx="4983805" cy="148407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Results and interpretation are nearly identical to what you get with the robust </a:t>
            </a:r>
            <a:r>
              <a:rPr lang="en-US" dirty="0" err="1"/>
              <a:t>poisson</a:t>
            </a:r>
            <a:r>
              <a:rPr lang="en-US" dirty="0"/>
              <a:t> regression</a:t>
            </a:r>
          </a:p>
        </p:txBody>
      </p:sp>
    </p:spTree>
    <p:extLst>
      <p:ext uri="{BB962C8B-B14F-4D97-AF65-F5344CB8AC3E}">
        <p14:creationId xmlns:p14="http://schemas.microsoft.com/office/powerpoint/2010/main" val="377823848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11F8C8-1198-DC68-114C-3097CB907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CBCCEEBE-ED52-3019-4C46-D68D68F68ED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073D281-0534-1D2F-F932-6E3F86C2F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Conditional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predictions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15C391-D94D-D73F-07EB-622744053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2269"/>
            <a:ext cx="10515600" cy="5032375"/>
          </a:xfrm>
        </p:spPr>
        <p:txBody>
          <a:bodyPr/>
          <a:lstStyle/>
          <a:p>
            <a:r>
              <a:rPr lang="en-US" dirty="0"/>
              <a:t>How does distance affect probability of getting tested? Across values of the incentive?</a:t>
            </a:r>
          </a:p>
          <a:p>
            <a:pPr lvl="1"/>
            <a:r>
              <a:rPr lang="en-US" dirty="0"/>
              <a:t>Idea: fix other covariates at representative values (mode, mean) and compute predictions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4C6FC69-73BB-A6CF-E034-2D25742DE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142</a:t>
            </a:fld>
            <a:endParaRPr lang="fr-FR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E431F4-61CF-DDCA-60AB-DD4E118C90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909"/>
          <a:stretch/>
        </p:blipFill>
        <p:spPr>
          <a:xfrm>
            <a:off x="1071563" y="3287083"/>
            <a:ext cx="7134225" cy="452870"/>
          </a:xfrm>
          <a:prstGeom prst="rect">
            <a:avLst/>
          </a:prstGeom>
        </p:spPr>
      </p:pic>
      <p:pic>
        <p:nvPicPr>
          <p:cNvPr id="11" name="Picture 10" descr="A group of graphs showing different sizes of lines&#10;&#10;Description automatically generated with medium confidence">
            <a:extLst>
              <a:ext uri="{FF2B5EF4-FFF2-40B4-BE49-F238E27FC236}">
                <a16:creationId xmlns:a16="http://schemas.microsoft.com/office/drawing/2014/main" id="{CFFBD9E8-138C-4573-40EB-EB52FDB5E2F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232"/>
          <a:stretch/>
        </p:blipFill>
        <p:spPr>
          <a:xfrm>
            <a:off x="466458" y="3923309"/>
            <a:ext cx="9515742" cy="2751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72158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62660-C26E-88BB-4644-B9A05DA1A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DAB8B9DF-518E-A805-F5CE-68CB95FA5C4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FFFD9F7-601E-E4A4-4B49-6C7CD15F7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Interpreting</a:t>
            </a:r>
            <a:r>
              <a:rPr lang="fr-FR" dirty="0"/>
              <a:t> ML </a:t>
            </a:r>
            <a:r>
              <a:rPr lang="fr-FR" dirty="0" err="1"/>
              <a:t>results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CACF1B-4BD7-C11F-95A3-052B5EA2C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57796"/>
          </a:xfrm>
        </p:spPr>
        <p:txBody>
          <a:bodyPr>
            <a:normAutofit/>
          </a:bodyPr>
          <a:lstStyle/>
          <a:p>
            <a:r>
              <a:rPr lang="fr-FR" dirty="0" err="1">
                <a:cs typeface="Fira Code" pitchFamily="1" charset="0"/>
              </a:rPr>
              <a:t>Let’s</a:t>
            </a:r>
            <a:r>
              <a:rPr lang="fr-FR" dirty="0">
                <a:cs typeface="Fira Code" pitchFamily="1" charset="0"/>
              </a:rPr>
              <a:t> switch to a machine </a:t>
            </a:r>
            <a:r>
              <a:rPr lang="fr-FR" dirty="0" err="1">
                <a:cs typeface="Fira Code" pitchFamily="1" charset="0"/>
              </a:rPr>
              <a:t>learning</a:t>
            </a:r>
            <a:r>
              <a:rPr lang="fr-FR" dirty="0">
                <a:cs typeface="Fira Code" pitchFamily="1" charset="0"/>
              </a:rPr>
              <a:t> model</a:t>
            </a:r>
          </a:p>
          <a:p>
            <a:endParaRPr lang="fr-FR" dirty="0">
              <a:cs typeface="Fira Code" pitchFamily="1" charset="0"/>
            </a:endParaRPr>
          </a:p>
          <a:p>
            <a:endParaRPr lang="fr-FR" dirty="0">
              <a:cs typeface="Fira Code" pitchFamily="1" charset="0"/>
            </a:endParaRPr>
          </a:p>
          <a:p>
            <a:endParaRPr lang="fr-FR" dirty="0">
              <a:cs typeface="Fira Code" pitchFamily="1" charset="0"/>
            </a:endParaRPr>
          </a:p>
          <a:p>
            <a:endParaRPr lang="fr-FR" dirty="0">
              <a:cs typeface="Fira Code" pitchFamily="1" charset="0"/>
            </a:endParaRPr>
          </a:p>
          <a:p>
            <a:r>
              <a:rPr lang="fr-FR" dirty="0">
                <a:cs typeface="Fira Code" pitchFamily="1" charset="0"/>
              </a:rPr>
              <a:t>This </a:t>
            </a:r>
            <a:r>
              <a:rPr lang="fr-FR" dirty="0" err="1">
                <a:cs typeface="Fira Code" pitchFamily="1" charset="0"/>
              </a:rPr>
              <a:t>is</a:t>
            </a:r>
            <a:r>
              <a:rPr lang="fr-FR" dirty="0">
                <a:cs typeface="Fira Code" pitchFamily="1" charset="0"/>
              </a:rPr>
              <a:t> a </a:t>
            </a:r>
            <a:r>
              <a:rPr lang="fr-FR" dirty="0" err="1">
                <a:cs typeface="Fira Code" pitchFamily="1" charset="0"/>
              </a:rPr>
              <a:t>Random</a:t>
            </a:r>
            <a:r>
              <a:rPr lang="fr-FR" dirty="0">
                <a:cs typeface="Fira Code" pitchFamily="1" charset="0"/>
              </a:rPr>
              <a:t> Forest </a:t>
            </a:r>
            <a:r>
              <a:rPr lang="fr-FR" dirty="0" err="1">
                <a:cs typeface="Fira Code" pitchFamily="1" charset="0"/>
              </a:rPr>
              <a:t>trained</a:t>
            </a:r>
            <a:r>
              <a:rPr lang="fr-FR" dirty="0">
                <a:cs typeface="Fira Code" pitchFamily="1" charset="0"/>
              </a:rPr>
              <a:t> on the full data</a:t>
            </a:r>
          </a:p>
          <a:p>
            <a:pPr lvl="1"/>
            <a:r>
              <a:rPr lang="fr-FR" dirty="0" err="1">
                <a:cs typeface="Fira Code" pitchFamily="1" charset="0"/>
              </a:rPr>
              <a:t>It’s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technically</a:t>
            </a:r>
            <a:r>
              <a:rPr lang="fr-FR" dirty="0">
                <a:cs typeface="Fira Code" pitchFamily="1" charset="0"/>
              </a:rPr>
              <a:t> a </a:t>
            </a:r>
            <a:r>
              <a:rPr lang="fr-FR" dirty="0" err="1">
                <a:cs typeface="Fira Code" pitchFamily="1" charset="0"/>
              </a:rPr>
              <a:t>probability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forest</a:t>
            </a:r>
            <a:r>
              <a:rPr lang="fr-FR" dirty="0">
                <a:cs typeface="Fira Code" pitchFamily="1" charset="0"/>
              </a:rPr>
              <a:t>: </a:t>
            </a:r>
            <a:r>
              <a:rPr lang="fr-FR" dirty="0" err="1">
                <a:cs typeface="Fira Code" pitchFamily="1" charset="0"/>
              </a:rPr>
              <a:t>it</a:t>
            </a:r>
            <a:r>
              <a:rPr lang="fr-FR" dirty="0">
                <a:cs typeface="Fira Code" pitchFamily="1" charset="0"/>
              </a:rPr>
              <a:t> outputs </a:t>
            </a:r>
            <a:r>
              <a:rPr lang="fr-FR" dirty="0" err="1">
                <a:cs typeface="Fira Code" pitchFamily="1" charset="0"/>
              </a:rPr>
              <a:t>probabilities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instead</a:t>
            </a:r>
            <a:r>
              <a:rPr lang="fr-FR" dirty="0">
                <a:cs typeface="Fira Code" pitchFamily="1" charset="0"/>
              </a:rPr>
              <a:t> of a class</a:t>
            </a:r>
          </a:p>
          <a:p>
            <a:r>
              <a:rPr lang="fr-FR" dirty="0" err="1">
                <a:cs typeface="Fira Code" pitchFamily="1" charset="0"/>
              </a:rPr>
              <a:t>Ideally</a:t>
            </a:r>
            <a:r>
              <a:rPr lang="fr-FR" dirty="0">
                <a:cs typeface="Fira Code" pitchFamily="1" charset="0"/>
              </a:rPr>
              <a:t>, </a:t>
            </a:r>
            <a:r>
              <a:rPr lang="fr-FR" dirty="0" err="1">
                <a:cs typeface="Fira Code" pitchFamily="1" charset="0"/>
              </a:rPr>
              <a:t>you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would</a:t>
            </a:r>
            <a:r>
              <a:rPr lang="fr-FR" dirty="0">
                <a:cs typeface="Fira Code" pitchFamily="1" charset="0"/>
              </a:rPr>
              <a:t> do </a:t>
            </a:r>
            <a:r>
              <a:rPr lang="fr-FR" dirty="0" err="1">
                <a:cs typeface="Fira Code" pitchFamily="1" charset="0"/>
              </a:rPr>
              <a:t>that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after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doing</a:t>
            </a:r>
            <a:r>
              <a:rPr lang="fr-FR" dirty="0">
                <a:cs typeface="Fira Code" pitchFamily="1" charset="0"/>
              </a:rPr>
              <a:t> K-</a:t>
            </a:r>
            <a:r>
              <a:rPr lang="fr-FR" dirty="0" err="1">
                <a:cs typeface="Fira Code" pitchFamily="1" charset="0"/>
              </a:rPr>
              <a:t>fold</a:t>
            </a:r>
            <a:r>
              <a:rPr lang="fr-FR" dirty="0">
                <a:cs typeface="Fira Code" pitchFamily="1" charset="0"/>
              </a:rPr>
              <a:t> cross-validation to </a:t>
            </a:r>
            <a:r>
              <a:rPr lang="fr-FR" dirty="0" err="1">
                <a:cs typeface="Fira Code" pitchFamily="1" charset="0"/>
              </a:rPr>
              <a:t>find</a:t>
            </a:r>
            <a:r>
              <a:rPr lang="fr-FR" dirty="0">
                <a:cs typeface="Fira Code" pitchFamily="1" charset="0"/>
              </a:rPr>
              <a:t> the best </a:t>
            </a:r>
            <a:r>
              <a:rPr lang="fr-FR" dirty="0" err="1">
                <a:cs typeface="Fira Code" pitchFamily="1" charset="0"/>
              </a:rPr>
              <a:t>parameters</a:t>
            </a:r>
            <a:r>
              <a:rPr lang="fr-FR" dirty="0">
                <a:cs typeface="Fira Code" pitchFamily="1" charset="0"/>
              </a:rPr>
              <a:t> and to </a:t>
            </a:r>
            <a:r>
              <a:rPr lang="fr-FR" dirty="0" err="1">
                <a:cs typeface="Fira Code" pitchFamily="1" charset="0"/>
              </a:rPr>
              <a:t>find</a:t>
            </a:r>
            <a:r>
              <a:rPr lang="fr-FR" dirty="0">
                <a:cs typeface="Fira Code" pitchFamily="1" charset="0"/>
              </a:rPr>
              <a:t> how </a:t>
            </a:r>
            <a:r>
              <a:rPr lang="fr-FR" dirty="0" err="1">
                <a:cs typeface="Fira Code" pitchFamily="1" charset="0"/>
              </a:rPr>
              <a:t>your</a:t>
            </a:r>
            <a:r>
              <a:rPr lang="fr-FR" dirty="0">
                <a:cs typeface="Fira Code" pitchFamily="1" charset="0"/>
              </a:rPr>
              <a:t> model </a:t>
            </a:r>
            <a:r>
              <a:rPr lang="fr-FR" dirty="0" err="1">
                <a:cs typeface="Fira Code" pitchFamily="1" charset="0"/>
              </a:rPr>
              <a:t>generalise</a:t>
            </a:r>
            <a:r>
              <a:rPr lang="fr-FR" dirty="0">
                <a:cs typeface="Fira Code" pitchFamily="1" charset="0"/>
              </a:rPr>
              <a:t>, etc. etc.</a:t>
            </a:r>
          </a:p>
          <a:p>
            <a:pPr lvl="1"/>
            <a:r>
              <a:rPr lang="fr-FR" dirty="0">
                <a:cs typeface="Fira Code" pitchFamily="1" charset="0"/>
              </a:rPr>
              <a:t>But </a:t>
            </a:r>
            <a:r>
              <a:rPr lang="fr-FR" dirty="0" err="1">
                <a:cs typeface="Fira Code" pitchFamily="1" charset="0"/>
              </a:rPr>
              <a:t>it’s</a:t>
            </a:r>
            <a:r>
              <a:rPr lang="fr-FR" dirty="0">
                <a:cs typeface="Fira Code" pitchFamily="1" charset="0"/>
              </a:rPr>
              <a:t> not the point </a:t>
            </a:r>
            <a:r>
              <a:rPr lang="fr-FR" dirty="0" err="1">
                <a:cs typeface="Fira Code" pitchFamily="1" charset="0"/>
              </a:rPr>
              <a:t>here</a:t>
            </a:r>
            <a:endParaRPr lang="fr-FR" dirty="0">
              <a:cs typeface="Fira Code" pitchFamily="1" charset="0"/>
            </a:endParaRPr>
          </a:p>
          <a:p>
            <a:endParaRPr lang="fr-FR" dirty="0">
              <a:cs typeface="Fira Code" pitchFamily="1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8C3909C-47F3-2DAD-DA9A-017D776D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143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92664ED-1298-931B-A846-9BC8B2A3C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718" y="2383690"/>
            <a:ext cx="5677692" cy="166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27938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D838EF-AEB5-914B-7FD6-D67A37A1F7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220A527E-DFED-69F6-9C66-97F2AA0CC38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CE0F6BF-7DCC-A498-F399-FC1C28264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Dalex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159DB7-2B26-F8B5-50F1-FCFFCF5A2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cs typeface="Fira Code" pitchFamily="1" charset="0"/>
              </a:rPr>
              <a:t>To initialise </a:t>
            </a:r>
            <a:r>
              <a:rPr lang="fr-FR" dirty="0" err="1">
                <a:cs typeface="Fira Code" pitchFamily="1" charset="0"/>
              </a:rPr>
              <a:t>Dalex</a:t>
            </a:r>
            <a:r>
              <a:rPr lang="fr-FR" dirty="0">
                <a:cs typeface="Fira Code" pitchFamily="1" charset="0"/>
              </a:rPr>
              <a:t>, </a:t>
            </a:r>
            <a:r>
              <a:rPr lang="fr-FR" dirty="0" err="1">
                <a:cs typeface="Fira Code" pitchFamily="1" charset="0"/>
              </a:rPr>
              <a:t>you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need</a:t>
            </a:r>
            <a:r>
              <a:rPr lang="fr-FR" dirty="0">
                <a:cs typeface="Fira Code" pitchFamily="1" charset="0"/>
              </a:rPr>
              <a:t> to </a:t>
            </a:r>
            <a:r>
              <a:rPr lang="fr-FR" dirty="0" err="1">
                <a:cs typeface="Fira Code" pitchFamily="1" charset="0"/>
              </a:rPr>
              <a:t>create</a:t>
            </a:r>
            <a:r>
              <a:rPr lang="fr-FR" dirty="0">
                <a:cs typeface="Fira Code" pitchFamily="1" charset="0"/>
              </a:rPr>
              <a:t> an </a:t>
            </a:r>
            <a:r>
              <a:rPr lang="fr-FR" dirty="0" err="1">
                <a:cs typeface="Fira Code" pitchFamily="1" charset="0"/>
              </a:rPr>
              <a:t>explainer</a:t>
            </a:r>
            <a:endParaRPr lang="fr-FR" dirty="0">
              <a:cs typeface="Fira Code" pitchFamily="1" charset="0"/>
            </a:endParaRPr>
          </a:p>
          <a:p>
            <a:endParaRPr lang="fr-FR" dirty="0">
              <a:cs typeface="Fira Code" pitchFamily="1" charset="0"/>
            </a:endParaRPr>
          </a:p>
          <a:p>
            <a:endParaRPr lang="fr-FR" dirty="0">
              <a:cs typeface="Fira Code" pitchFamily="1" charset="0"/>
            </a:endParaRPr>
          </a:p>
          <a:p>
            <a:endParaRPr lang="fr-FR" dirty="0">
              <a:cs typeface="Fira Code" pitchFamily="1" charset="0"/>
            </a:endParaRPr>
          </a:p>
          <a:p>
            <a:r>
              <a:rPr lang="fr-FR" dirty="0" err="1">
                <a:cs typeface="Fira Code" pitchFamily="1" charset="0"/>
              </a:rPr>
              <a:t>Basically</a:t>
            </a:r>
            <a:r>
              <a:rPr lang="fr-FR" dirty="0">
                <a:cs typeface="Fira Code" pitchFamily="1" charset="0"/>
              </a:rPr>
              <a:t> a </a:t>
            </a:r>
            <a:r>
              <a:rPr lang="fr-FR" dirty="0" err="1">
                <a:cs typeface="Fira Code" pitchFamily="1" charset="0"/>
              </a:rPr>
              <a:t>standardised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object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which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contains</a:t>
            </a:r>
            <a:r>
              <a:rPr lang="fr-FR" dirty="0">
                <a:cs typeface="Fira Code" pitchFamily="1" charset="0"/>
              </a:rPr>
              <a:t>:</a:t>
            </a:r>
          </a:p>
          <a:p>
            <a:pPr lvl="1"/>
            <a:r>
              <a:rPr lang="fr-FR" dirty="0" err="1">
                <a:cs typeface="Fira Code" pitchFamily="1" charset="0"/>
              </a:rPr>
              <a:t>Your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fitted</a:t>
            </a:r>
            <a:r>
              <a:rPr lang="fr-FR" dirty="0">
                <a:cs typeface="Fira Code" pitchFamily="1" charset="0"/>
              </a:rPr>
              <a:t> model</a:t>
            </a:r>
          </a:p>
          <a:p>
            <a:pPr lvl="1"/>
            <a:r>
              <a:rPr lang="fr-FR" dirty="0" err="1">
                <a:cs typeface="Fira Code" pitchFamily="1" charset="0"/>
              </a:rPr>
              <a:t>Your</a:t>
            </a:r>
            <a:r>
              <a:rPr lang="fr-FR" dirty="0">
                <a:cs typeface="Fira Code" pitchFamily="1" charset="0"/>
              </a:rPr>
              <a:t> matrix of </a:t>
            </a:r>
            <a:r>
              <a:rPr lang="fr-FR" dirty="0" err="1">
                <a:cs typeface="Fira Code" pitchFamily="1" charset="0"/>
              </a:rPr>
              <a:t>regressors</a:t>
            </a:r>
            <a:r>
              <a:rPr lang="fr-FR" dirty="0">
                <a:cs typeface="Fira Code" pitchFamily="1" charset="0"/>
              </a:rPr>
              <a:t> (X)</a:t>
            </a:r>
          </a:p>
          <a:p>
            <a:pPr lvl="1"/>
            <a:r>
              <a:rPr lang="fr-FR" dirty="0" err="1">
                <a:cs typeface="Fira Code" pitchFamily="1" charset="0"/>
              </a:rPr>
              <a:t>Your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vector</a:t>
            </a:r>
            <a:r>
              <a:rPr lang="fr-FR" dirty="0">
                <a:cs typeface="Fira Code" pitchFamily="1" charset="0"/>
              </a:rPr>
              <a:t> of </a:t>
            </a:r>
            <a:r>
              <a:rPr lang="fr-FR" dirty="0" err="1">
                <a:cs typeface="Fira Code" pitchFamily="1" charset="0"/>
              </a:rPr>
              <a:t>responses</a:t>
            </a:r>
            <a:r>
              <a:rPr lang="fr-FR" dirty="0">
                <a:cs typeface="Fira Code" pitchFamily="1" charset="0"/>
              </a:rPr>
              <a:t> (Y)</a:t>
            </a:r>
          </a:p>
          <a:p>
            <a:r>
              <a:rPr lang="fr-FR" dirty="0">
                <a:cs typeface="Fira Code" pitchFamily="1" charset="0"/>
              </a:rPr>
              <a:t>This </a:t>
            </a:r>
            <a:r>
              <a:rPr lang="fr-FR" dirty="0" err="1">
                <a:cs typeface="Fira Code" pitchFamily="1" charset="0"/>
              </a:rPr>
              <a:t>works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with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any</a:t>
            </a:r>
            <a:r>
              <a:rPr lang="fr-FR" dirty="0">
                <a:cs typeface="Fira Code" pitchFamily="1" charset="0"/>
              </a:rPr>
              <a:t> model (not </a:t>
            </a:r>
            <a:r>
              <a:rPr lang="fr-FR" dirty="0" err="1">
                <a:cs typeface="Fira Code" pitchFamily="1" charset="0"/>
              </a:rPr>
              <a:t>just</a:t>
            </a:r>
            <a:r>
              <a:rPr lang="fr-FR" dirty="0">
                <a:cs typeface="Fira Code" pitchFamily="1" charset="0"/>
              </a:rPr>
              <a:t> ML)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475775E-38DF-7A54-FAA4-897165A3A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144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2163496-05AE-0ED4-8784-A1A3E9A74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260" y="2449089"/>
            <a:ext cx="7106642" cy="128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990224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0EE17-300E-68D0-27E9-E39FBEBF9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3A26E091-7CED-4BCC-6243-8551F047A0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393A01D-DA3C-B0E6-CC65-830A152E8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Break-down plots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3A21A28-C56D-4D7F-60A2-29C78E46F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145</a:t>
            </a:fld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3C8B8DF2-3382-9170-4B68-F8A924DC8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2334" y="1238146"/>
            <a:ext cx="5369665" cy="5118204"/>
          </a:xfrm>
        </p:spPr>
        <p:txBody>
          <a:bodyPr>
            <a:normAutofit/>
          </a:bodyPr>
          <a:lstStyle/>
          <a:p>
            <a:r>
              <a:rPr lang="fr-FR" dirty="0">
                <a:cs typeface="Fira Code" pitchFamily="1" charset="0"/>
              </a:rPr>
              <a:t>A break-down plot tells </a:t>
            </a:r>
            <a:r>
              <a:rPr lang="fr-FR" dirty="0" err="1">
                <a:cs typeface="Fira Code" pitchFamily="1" charset="0"/>
              </a:rPr>
              <a:t>you</a:t>
            </a:r>
            <a:r>
              <a:rPr lang="fr-FR" dirty="0">
                <a:cs typeface="Fira Code" pitchFamily="1" charset="0"/>
              </a:rPr>
              <a:t>, for an </a:t>
            </a:r>
            <a:r>
              <a:rPr lang="fr-FR" dirty="0" err="1">
                <a:cs typeface="Fira Code" pitchFamily="1" charset="0"/>
              </a:rPr>
              <a:t>individual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datapoint</a:t>
            </a:r>
            <a:r>
              <a:rPr lang="fr-FR" dirty="0">
                <a:cs typeface="Fira Code" pitchFamily="1" charset="0"/>
              </a:rPr>
              <a:t>, how </a:t>
            </a:r>
            <a:r>
              <a:rPr lang="fr-FR" dirty="0" err="1">
                <a:cs typeface="Fira Code" pitchFamily="1" charset="0"/>
              </a:rPr>
              <a:t>each</a:t>
            </a:r>
            <a:r>
              <a:rPr lang="fr-FR" dirty="0">
                <a:cs typeface="Fira Code" pitchFamily="1" charset="0"/>
              </a:rPr>
              <a:t> variable </a:t>
            </a:r>
            <a:r>
              <a:rPr lang="fr-FR" dirty="0" err="1">
                <a:cs typeface="Fira Code" pitchFamily="1" charset="0"/>
              </a:rPr>
              <a:t>contributed</a:t>
            </a:r>
            <a:r>
              <a:rPr lang="fr-FR" dirty="0">
                <a:cs typeface="Fira Code" pitchFamily="1" charset="0"/>
              </a:rPr>
              <a:t> to the </a:t>
            </a:r>
            <a:r>
              <a:rPr lang="fr-FR" dirty="0" err="1">
                <a:cs typeface="Fira Code" pitchFamily="1" charset="0"/>
              </a:rPr>
              <a:t>prediction</a:t>
            </a:r>
            <a:endParaRPr lang="fr-FR" dirty="0">
              <a:cs typeface="Fira Code" pitchFamily="1" charset="0"/>
            </a:endParaRPr>
          </a:p>
          <a:p>
            <a:r>
              <a:rPr lang="fr-FR" dirty="0">
                <a:cs typeface="Fira Code" pitchFamily="1" charset="0"/>
              </a:rPr>
              <a:t>This starts </a:t>
            </a:r>
            <a:r>
              <a:rPr lang="fr-FR" dirty="0" err="1">
                <a:cs typeface="Fira Code" pitchFamily="1" charset="0"/>
              </a:rPr>
              <a:t>from</a:t>
            </a:r>
            <a:r>
              <a:rPr lang="fr-FR" dirty="0">
                <a:cs typeface="Fira Code" pitchFamily="1" charset="0"/>
              </a:rPr>
              <a:t> the intercept (</a:t>
            </a:r>
            <a:r>
              <a:rPr lang="fr-FR" dirty="0" err="1">
                <a:cs typeface="Fira Code" pitchFamily="1" charset="0"/>
              </a:rPr>
              <a:t>mean</a:t>
            </a:r>
            <a:r>
              <a:rPr lang="fr-FR" dirty="0">
                <a:cs typeface="Fira Code" pitchFamily="1" charset="0"/>
              </a:rPr>
              <a:t> of Y)</a:t>
            </a:r>
          </a:p>
          <a:p>
            <a:r>
              <a:rPr lang="fr-FR" dirty="0" err="1">
                <a:cs typeface="Fira Code" pitchFamily="1" charset="0"/>
              </a:rPr>
              <a:t>Then</a:t>
            </a:r>
            <a:r>
              <a:rPr lang="fr-FR" dirty="0">
                <a:cs typeface="Fira Code" pitchFamily="1" charset="0"/>
              </a:rPr>
              <a:t>, by </a:t>
            </a:r>
            <a:r>
              <a:rPr lang="fr-FR" dirty="0" err="1">
                <a:cs typeface="Fira Code" pitchFamily="1" charset="0"/>
              </a:rPr>
              <a:t>decreasing</a:t>
            </a:r>
            <a:r>
              <a:rPr lang="fr-FR" dirty="0">
                <a:cs typeface="Fira Code" pitchFamily="1" charset="0"/>
              </a:rPr>
              <a:t> importance of </a:t>
            </a:r>
            <a:r>
              <a:rPr lang="fr-FR" dirty="0" err="1">
                <a:cs typeface="Fira Code" pitchFamily="1" charset="0"/>
              </a:rPr>
              <a:t>each</a:t>
            </a:r>
            <a:r>
              <a:rPr lang="fr-FR" dirty="0">
                <a:cs typeface="Fira Code" pitchFamily="1" charset="0"/>
              </a:rPr>
              <a:t> variable, </a:t>
            </a:r>
            <a:r>
              <a:rPr lang="fr-FR" dirty="0" err="1">
                <a:cs typeface="Fira Code" pitchFamily="1" charset="0"/>
              </a:rPr>
              <a:t>we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see</a:t>
            </a:r>
            <a:r>
              <a:rPr lang="fr-FR" dirty="0">
                <a:cs typeface="Fira Code" pitchFamily="1" charset="0"/>
              </a:rPr>
              <a:t> how the </a:t>
            </a:r>
            <a:r>
              <a:rPr lang="fr-FR" dirty="0" err="1">
                <a:cs typeface="Fira Code" pitchFamily="1" charset="0"/>
              </a:rPr>
              <a:t>prediction</a:t>
            </a:r>
            <a:r>
              <a:rPr lang="fr-FR" dirty="0">
                <a:cs typeface="Fira Code" pitchFamily="1" charset="0"/>
              </a:rPr>
              <a:t> varies</a:t>
            </a:r>
          </a:p>
          <a:p>
            <a:r>
              <a:rPr lang="fr-FR" dirty="0">
                <a:cs typeface="Fira Code" pitchFamily="1" charset="0"/>
              </a:rPr>
              <a:t>Note: at the end </a:t>
            </a:r>
            <a:r>
              <a:rPr lang="fr-FR" dirty="0" err="1">
                <a:cs typeface="Fira Code" pitchFamily="1" charset="0"/>
              </a:rPr>
              <a:t>you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get</a:t>
            </a:r>
            <a:r>
              <a:rPr lang="fr-FR" dirty="0">
                <a:cs typeface="Fira Code" pitchFamily="1" charset="0"/>
              </a:rPr>
              <a:t> the </a:t>
            </a:r>
            <a:r>
              <a:rPr lang="fr-FR" dirty="0" err="1">
                <a:cs typeface="Fira Code" pitchFamily="1" charset="0"/>
              </a:rPr>
              <a:t>prediction</a:t>
            </a:r>
            <a:r>
              <a:rPr lang="fr-FR" dirty="0">
                <a:cs typeface="Fira Code" pitchFamily="1" charset="0"/>
              </a:rPr>
              <a:t>, not the </a:t>
            </a:r>
            <a:r>
              <a:rPr lang="fr-FR" dirty="0" err="1">
                <a:cs typeface="Fira Code" pitchFamily="1" charset="0"/>
              </a:rPr>
              <a:t>true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outcome</a:t>
            </a:r>
            <a:r>
              <a:rPr lang="fr-FR" dirty="0">
                <a:cs typeface="Fira Code" pitchFamily="1" charset="0"/>
              </a:rPr>
              <a:t> (</a:t>
            </a:r>
            <a:r>
              <a:rPr lang="fr-FR" dirty="0" err="1">
                <a:cs typeface="Fira Code" pitchFamily="1" charset="0"/>
              </a:rPr>
              <a:t>which</a:t>
            </a:r>
            <a:r>
              <a:rPr lang="fr-FR" dirty="0">
                <a:cs typeface="Fira Code" pitchFamily="1" charset="0"/>
              </a:rPr>
              <a:t> can </a:t>
            </a:r>
            <a:r>
              <a:rPr lang="fr-FR" dirty="0" err="1">
                <a:cs typeface="Fira Code" pitchFamily="1" charset="0"/>
              </a:rPr>
              <a:t>be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different</a:t>
            </a:r>
            <a:r>
              <a:rPr lang="fr-FR" dirty="0">
                <a:cs typeface="Fira Code" pitchFamily="1" charset="0"/>
              </a:rPr>
              <a:t>)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68053D-001B-2922-9DB6-A8D3CB0E6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466056"/>
            <a:ext cx="4791075" cy="170497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6299DEC-D598-DA66-91EE-0E7F3BBF6C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974" y="3272752"/>
            <a:ext cx="4010608" cy="3330179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874CE2FC-44FA-BE36-0076-A7615C5FD8D0}"/>
              </a:ext>
            </a:extLst>
          </p:cNvPr>
          <p:cNvSpPr txBox="1"/>
          <p:nvPr/>
        </p:nvSpPr>
        <p:spPr>
          <a:xfrm>
            <a:off x="4628881" y="3694705"/>
            <a:ext cx="1766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Avg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.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prediction</a:t>
            </a:r>
            <a:endParaRPr lang="fr-FR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D16258F-EA42-485C-6423-FAA67FC5E700}"/>
              </a:ext>
            </a:extLst>
          </p:cNvPr>
          <p:cNvSpPr txBox="1"/>
          <p:nvPr/>
        </p:nvSpPr>
        <p:spPr>
          <a:xfrm>
            <a:off x="4628881" y="4070115"/>
            <a:ext cx="17666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Avg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.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Prediction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for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incentive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= 0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A47D644-6C2B-AA70-24CB-EE37754CE96F}"/>
              </a:ext>
            </a:extLst>
          </p:cNvPr>
          <p:cNvSpPr txBox="1"/>
          <p:nvPr/>
        </p:nvSpPr>
        <p:spPr>
          <a:xfrm>
            <a:off x="4628881" y="4691746"/>
            <a:ext cx="17666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Avg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.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Prediction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for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incentive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= 0 &amp; distance = 1.435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E65C631-0755-96FA-3F35-6BA87C4F6BFF}"/>
              </a:ext>
            </a:extLst>
          </p:cNvPr>
          <p:cNvSpPr txBox="1"/>
          <p:nvPr/>
        </p:nvSpPr>
        <p:spPr>
          <a:xfrm>
            <a:off x="4628881" y="5522743"/>
            <a:ext cx="1766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Etc.</a:t>
            </a: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1848B54F-C2DB-56D1-3CAA-9A5B97F8C574}"/>
              </a:ext>
            </a:extLst>
          </p:cNvPr>
          <p:cNvCxnSpPr>
            <a:stCxn id="3" idx="1"/>
          </p:cNvCxnSpPr>
          <p:nvPr/>
        </p:nvCxnSpPr>
        <p:spPr>
          <a:xfrm flipH="1">
            <a:off x="4436198" y="3863982"/>
            <a:ext cx="192683" cy="20613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FDA4140C-A080-5ABB-706E-3549B586E92C}"/>
              </a:ext>
            </a:extLst>
          </p:cNvPr>
          <p:cNvCxnSpPr>
            <a:stCxn id="7" idx="1"/>
          </p:cNvCxnSpPr>
          <p:nvPr/>
        </p:nvCxnSpPr>
        <p:spPr>
          <a:xfrm flipH="1">
            <a:off x="4409038" y="4362503"/>
            <a:ext cx="219843" cy="827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47EE5483-7A90-8679-D99E-FA93DFC459BC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3087232" y="4870764"/>
            <a:ext cx="1541649" cy="2364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AF2B04ED-4CF3-652D-B9C1-CCC03284677B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041964" y="5260063"/>
            <a:ext cx="1586917" cy="4319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877729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70510C-F93D-1084-7959-EE068B0A3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3893F63E-5558-5495-9C3E-3A4A05C705D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BCCC452-650A-1FA1-E3D0-A883C89FC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Break-down plots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8D3918-F6EA-676B-CAD5-C4A013840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146</a:t>
            </a:fld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BD2595F4-AE0A-C4BA-12BC-CE6A0D070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2335" y="1238146"/>
            <a:ext cx="5369665" cy="5118204"/>
          </a:xfrm>
        </p:spPr>
        <p:txBody>
          <a:bodyPr>
            <a:normAutofit/>
          </a:bodyPr>
          <a:lstStyle/>
          <a:p>
            <a:r>
              <a:rPr lang="fr-FR" dirty="0">
                <a:cs typeface="Fira Code" pitchFamily="1" charset="0"/>
              </a:rPr>
              <a:t>Example on a more </a:t>
            </a:r>
            <a:r>
              <a:rPr lang="fr-FR" dirty="0" err="1">
                <a:cs typeface="Fira Code" pitchFamily="1" charset="0"/>
              </a:rPr>
              <a:t>complicated</a:t>
            </a:r>
            <a:r>
              <a:rPr lang="fr-FR" dirty="0">
                <a:cs typeface="Fira Code" pitchFamily="1" charset="0"/>
              </a:rPr>
              <a:t> model (</a:t>
            </a:r>
            <a:r>
              <a:rPr lang="fr-FR" dirty="0" err="1">
                <a:cs typeface="Fira Code" pitchFamily="1" charset="0"/>
              </a:rPr>
              <a:t>from</a:t>
            </a:r>
            <a:r>
              <a:rPr lang="fr-FR" dirty="0">
                <a:cs typeface="Fira Code" pitchFamily="1" charset="0"/>
              </a:rPr>
              <a:t> the Titanic </a:t>
            </a:r>
            <a:r>
              <a:rPr lang="fr-FR" dirty="0" err="1">
                <a:cs typeface="Fira Code" pitchFamily="1" charset="0"/>
              </a:rPr>
              <a:t>dataset</a:t>
            </a:r>
            <a:r>
              <a:rPr lang="fr-FR" dirty="0">
                <a:cs typeface="Fira Code" pitchFamily="1" charset="0"/>
              </a:rPr>
              <a:t>)</a:t>
            </a:r>
          </a:p>
        </p:txBody>
      </p:sp>
      <p:pic>
        <p:nvPicPr>
          <p:cNvPr id="6" name="Picture 5" descr="A graph of a number of numbers and a bar graph&#10;&#10;Description automatically generated with medium confidence">
            <a:extLst>
              <a:ext uri="{FF2B5EF4-FFF2-40B4-BE49-F238E27FC236}">
                <a16:creationId xmlns:a16="http://schemas.microsoft.com/office/drawing/2014/main" id="{3FC13D9D-BADD-8D7B-6AE2-AE7881C2274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86" y="1414911"/>
            <a:ext cx="6480648" cy="370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10889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0F393-F590-8AA6-E0CF-5B4381A85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FDFD6DE-266A-F96D-393C-3CA4565427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E0F740B-3671-74A7-F523-18121CE3A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Partial </a:t>
            </a:r>
            <a:r>
              <a:rPr lang="fr-FR" dirty="0" err="1"/>
              <a:t>dependance</a:t>
            </a:r>
            <a:r>
              <a:rPr lang="fr-FR" dirty="0"/>
              <a:t> plots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864DBB5-6B1B-520C-C94B-14FE11C32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147</a:t>
            </a:fld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77BABE46-437B-E8B1-0A72-659257636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74" y="1448554"/>
            <a:ext cx="11582425" cy="2135634"/>
          </a:xfrm>
        </p:spPr>
        <p:txBody>
          <a:bodyPr>
            <a:normAutofit/>
          </a:bodyPr>
          <a:lstStyle/>
          <a:p>
            <a:r>
              <a:rPr lang="fr-FR" dirty="0" err="1">
                <a:cs typeface="Fira Code" pitchFamily="1" charset="0"/>
              </a:rPr>
              <a:t>Similar</a:t>
            </a:r>
            <a:r>
              <a:rPr lang="fr-FR" dirty="0">
                <a:cs typeface="Fira Code" pitchFamily="1" charset="0"/>
              </a:rPr>
              <a:t> intuition to </a:t>
            </a:r>
            <a:r>
              <a:rPr lang="fr-FR" dirty="0" err="1">
                <a:cs typeface="Fira Code" pitchFamily="1" charset="0"/>
              </a:rPr>
              <a:t>conditional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predictions</a:t>
            </a:r>
            <a:r>
              <a:rPr lang="fr-FR" dirty="0">
                <a:cs typeface="Fira Code" pitchFamily="1" charset="0"/>
              </a:rPr>
              <a:t>, but more </a:t>
            </a:r>
            <a:r>
              <a:rPr lang="fr-FR" dirty="0" err="1">
                <a:cs typeface="Fira Code" pitchFamily="1" charset="0"/>
              </a:rPr>
              <a:t>complex</a:t>
            </a:r>
            <a:r>
              <a:rPr lang="fr-FR" dirty="0">
                <a:cs typeface="Fira Code" pitchFamily="1" charset="0"/>
              </a:rPr>
              <a:t>, and </a:t>
            </a:r>
            <a:r>
              <a:rPr lang="fr-FR" dirty="0" err="1">
                <a:cs typeface="Fira Code" pitchFamily="1" charset="0"/>
              </a:rPr>
              <a:t>we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don’t</a:t>
            </a:r>
            <a:r>
              <a:rPr lang="fr-FR" dirty="0">
                <a:cs typeface="Fira Code" pitchFamily="1" charset="0"/>
              </a:rPr>
              <a:t> fix </a:t>
            </a:r>
            <a:r>
              <a:rPr lang="fr-FR" dirty="0" err="1">
                <a:cs typeface="Fira Code" pitchFamily="1" charset="0"/>
              </a:rPr>
              <a:t>other</a:t>
            </a:r>
            <a:r>
              <a:rPr lang="fr-FR" dirty="0">
                <a:cs typeface="Fira Code" pitchFamily="1" charset="0"/>
              </a:rPr>
              <a:t> variables </a:t>
            </a:r>
            <a:r>
              <a:rPr lang="fr-FR" dirty="0" err="1">
                <a:cs typeface="Fira Code" pitchFamily="1" charset="0"/>
              </a:rPr>
              <a:t>levels</a:t>
            </a:r>
            <a:r>
              <a:rPr lang="fr-FR" dirty="0">
                <a:cs typeface="Fira Code" pitchFamily="1" charset="0"/>
              </a:rPr>
              <a:t>:</a:t>
            </a:r>
          </a:p>
          <a:p>
            <a:pPr lvl="1"/>
            <a:r>
              <a:rPr lang="fr-FR" dirty="0" err="1">
                <a:cs typeface="Fira Code" pitchFamily="1" charset="0"/>
              </a:rPr>
              <a:t>Take</a:t>
            </a:r>
            <a:r>
              <a:rPr lang="fr-FR" dirty="0">
                <a:cs typeface="Fira Code" pitchFamily="1" charset="0"/>
              </a:rPr>
              <a:t> a </a:t>
            </a:r>
            <a:r>
              <a:rPr lang="fr-FR" dirty="0" err="1">
                <a:cs typeface="Fira Code" pitchFamily="1" charset="0"/>
              </a:rPr>
              <a:t>sample</a:t>
            </a:r>
            <a:r>
              <a:rPr lang="fr-FR" dirty="0">
                <a:cs typeface="Fira Code" pitchFamily="1" charset="0"/>
              </a:rPr>
              <a:t> (</a:t>
            </a:r>
            <a:r>
              <a:rPr lang="fr-FR" dirty="0" err="1">
                <a:cs typeface="Fira Code" pitchFamily="1" charset="0"/>
              </a:rPr>
              <a:t>this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method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is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computationally</a:t>
            </a:r>
            <a:r>
              <a:rPr lang="fr-FR" dirty="0">
                <a:cs typeface="Fira Code" pitchFamily="1" charset="0"/>
              </a:rPr>
              <a:t> intensive)</a:t>
            </a:r>
          </a:p>
          <a:p>
            <a:pPr lvl="1"/>
            <a:r>
              <a:rPr lang="fr-FR" dirty="0">
                <a:cs typeface="Fira Code" pitchFamily="1" charset="0"/>
              </a:rPr>
              <a:t>For </a:t>
            </a:r>
            <a:r>
              <a:rPr lang="fr-FR" dirty="0" err="1">
                <a:cs typeface="Fira Code" pitchFamily="1" charset="0"/>
              </a:rPr>
              <a:t>each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individual</a:t>
            </a:r>
            <a:r>
              <a:rPr lang="fr-FR" dirty="0">
                <a:cs typeface="Fira Code" pitchFamily="1" charset="0"/>
              </a:rPr>
              <a:t>, </a:t>
            </a:r>
            <a:r>
              <a:rPr lang="fr-FR" dirty="0" err="1">
                <a:cs typeface="Fira Code" pitchFamily="1" charset="0"/>
              </a:rPr>
              <a:t>vary</a:t>
            </a:r>
            <a:r>
              <a:rPr lang="fr-FR" dirty="0">
                <a:cs typeface="Fira Code" pitchFamily="1" charset="0"/>
              </a:rPr>
              <a:t> one </a:t>
            </a:r>
            <a:r>
              <a:rPr lang="fr-FR" dirty="0" err="1">
                <a:cs typeface="Fira Code" pitchFamily="1" charset="0"/>
              </a:rPr>
              <a:t>regressor</a:t>
            </a:r>
            <a:r>
              <a:rPr lang="fr-FR" dirty="0">
                <a:cs typeface="Fira Code" pitchFamily="1" charset="0"/>
              </a:rPr>
              <a:t> by a </a:t>
            </a:r>
            <a:r>
              <a:rPr lang="fr-FR" dirty="0" err="1">
                <a:cs typeface="Fira Code" pitchFamily="1" charset="0"/>
              </a:rPr>
              <a:t>tiny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amount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many</a:t>
            </a:r>
            <a:r>
              <a:rPr lang="fr-FR" dirty="0">
                <a:cs typeface="Fira Code" pitchFamily="1" charset="0"/>
              </a:rPr>
              <a:t> times and </a:t>
            </a:r>
            <a:r>
              <a:rPr lang="fr-FR" dirty="0" err="1">
                <a:cs typeface="Fira Code" pitchFamily="1" charset="0"/>
              </a:rPr>
              <a:t>predict</a:t>
            </a:r>
            <a:r>
              <a:rPr lang="fr-FR" dirty="0">
                <a:cs typeface="Fira Code" pitchFamily="1" charset="0"/>
              </a:rPr>
              <a:t> Y</a:t>
            </a:r>
          </a:p>
          <a:p>
            <a:pPr lvl="1"/>
            <a:r>
              <a:rPr lang="fr-FR" dirty="0" err="1">
                <a:cs typeface="Fira Code" pitchFamily="1" charset="0"/>
              </a:rPr>
              <a:t>Calculate</a:t>
            </a:r>
            <a:r>
              <a:rPr lang="fr-FR" dirty="0">
                <a:cs typeface="Fira Code" pitchFamily="1" charset="0"/>
              </a:rPr>
              <a:t> an </a:t>
            </a:r>
            <a:r>
              <a:rPr lang="fr-FR" dirty="0" err="1">
                <a:cs typeface="Fira Code" pitchFamily="1" charset="0"/>
              </a:rPr>
              <a:t>average</a:t>
            </a:r>
            <a:r>
              <a:rPr lang="fr-FR" dirty="0">
                <a:cs typeface="Fira Code" pitchFamily="1" charset="0"/>
              </a:rPr>
              <a:t> profile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603E469E-AD93-55E0-D1E4-EB5A48F8D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74" y="3720713"/>
            <a:ext cx="8897592" cy="2772162"/>
          </a:xfrm>
          <a:prstGeom prst="rect">
            <a:avLst/>
          </a:prstGeom>
        </p:spPr>
      </p:pic>
      <p:sp>
        <p:nvSpPr>
          <p:cNvPr id="20" name="Accolade ouvrante 19">
            <a:extLst>
              <a:ext uri="{FF2B5EF4-FFF2-40B4-BE49-F238E27FC236}">
                <a16:creationId xmlns:a16="http://schemas.microsoft.com/office/drawing/2014/main" id="{ACF48C81-529A-DD50-624B-6D80891A3243}"/>
              </a:ext>
            </a:extLst>
          </p:cNvPr>
          <p:cNvSpPr/>
          <p:nvPr/>
        </p:nvSpPr>
        <p:spPr>
          <a:xfrm flipH="1">
            <a:off x="9597701" y="3947311"/>
            <a:ext cx="270576" cy="2518404"/>
          </a:xfrm>
          <a:prstGeom prst="leftBrace">
            <a:avLst>
              <a:gd name="adj1" fmla="val 8333"/>
              <a:gd name="adj2" fmla="val 50719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space réservé du contenu 2">
            <a:extLst>
              <a:ext uri="{FF2B5EF4-FFF2-40B4-BE49-F238E27FC236}">
                <a16:creationId xmlns:a16="http://schemas.microsoft.com/office/drawing/2014/main" id="{4D449F76-AA56-E871-1BF8-7B2D8BCEAC14}"/>
              </a:ext>
            </a:extLst>
          </p:cNvPr>
          <p:cNvSpPr txBox="1">
            <a:spLocks/>
          </p:cNvSpPr>
          <p:nvPr/>
        </p:nvSpPr>
        <p:spPr>
          <a:xfrm>
            <a:off x="9868277" y="3947311"/>
            <a:ext cx="2476122" cy="2774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cs typeface="Fira Code" pitchFamily="1" charset="0"/>
              </a:rPr>
              <a:t>Code for a custom plot</a:t>
            </a:r>
          </a:p>
          <a:p>
            <a:pPr marL="0" indent="0">
              <a:buNone/>
            </a:pPr>
            <a:r>
              <a:rPr lang="fr-FR" dirty="0">
                <a:cs typeface="Fira Code" pitchFamily="1" charset="0"/>
              </a:rPr>
              <a:t>You </a:t>
            </a:r>
            <a:r>
              <a:rPr lang="fr-FR" dirty="0" err="1">
                <a:cs typeface="Fira Code" pitchFamily="1" charset="0"/>
              </a:rPr>
              <a:t>could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just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write</a:t>
            </a:r>
            <a:r>
              <a:rPr lang="fr-FR" dirty="0">
                <a:cs typeface="Fira Code" pitchFamily="1" charset="0"/>
              </a:rPr>
              <a:t> plot(</a:t>
            </a:r>
            <a:r>
              <a:rPr lang="fr-FR" dirty="0" err="1">
                <a:cs typeface="Fira Code" pitchFamily="1" charset="0"/>
              </a:rPr>
              <a:t>pdp</a:t>
            </a:r>
            <a:r>
              <a:rPr lang="fr-FR" dirty="0">
                <a:cs typeface="Fira Code" pitchFamily="1" charset="0"/>
              </a:rPr>
              <a:t>) </a:t>
            </a:r>
            <a:r>
              <a:rPr lang="fr-FR" dirty="0" err="1">
                <a:cs typeface="Fira Code" pitchFamily="1" charset="0"/>
              </a:rPr>
              <a:t>instead</a:t>
            </a:r>
            <a:endParaRPr lang="fr-FR" dirty="0">
              <a:cs typeface="Fira Code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952587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C7C2E9-D3A5-E6CF-9541-C1D04B12C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DEC4CD29-FEFF-9767-F696-454E2F02361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88D2120-9861-239C-7BC9-A4519D4EE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Partial </a:t>
            </a:r>
            <a:r>
              <a:rPr lang="fr-FR" dirty="0" err="1"/>
              <a:t>dependance</a:t>
            </a:r>
            <a:r>
              <a:rPr lang="fr-FR" dirty="0"/>
              <a:t> plots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4636A8C-776B-CA0F-D042-F840EAE75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148</a:t>
            </a:fld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A82EC4DD-3BF7-A22A-6033-23462E97B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2334" y="1448554"/>
            <a:ext cx="5369665" cy="4907796"/>
          </a:xfrm>
        </p:spPr>
        <p:txBody>
          <a:bodyPr>
            <a:normAutofit/>
          </a:bodyPr>
          <a:lstStyle/>
          <a:p>
            <a:r>
              <a:rPr lang="fr-FR" dirty="0" err="1">
                <a:cs typeface="Fira Code" pitchFamily="1" charset="0"/>
              </a:rPr>
              <a:t>Each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grey</a:t>
            </a:r>
            <a:r>
              <a:rPr lang="fr-FR" dirty="0">
                <a:cs typeface="Fira Code" pitchFamily="1" charset="0"/>
              </a:rPr>
              <a:t> line </a:t>
            </a:r>
            <a:r>
              <a:rPr lang="fr-FR" dirty="0" err="1">
                <a:cs typeface="Fira Code" pitchFamily="1" charset="0"/>
              </a:rPr>
              <a:t>is</a:t>
            </a:r>
            <a:r>
              <a:rPr lang="fr-FR" dirty="0">
                <a:cs typeface="Fira Code" pitchFamily="1" charset="0"/>
              </a:rPr>
              <a:t> an </a:t>
            </a:r>
            <a:r>
              <a:rPr lang="fr-FR" dirty="0" err="1">
                <a:cs typeface="Fira Code" pitchFamily="1" charset="0"/>
              </a:rPr>
              <a:t>individual</a:t>
            </a:r>
            <a:endParaRPr lang="fr-FR" dirty="0">
              <a:cs typeface="Fira Code" pitchFamily="1" charset="0"/>
            </a:endParaRPr>
          </a:p>
          <a:p>
            <a:r>
              <a:rPr lang="fr-FR" dirty="0">
                <a:cs typeface="Fira Code" pitchFamily="1" charset="0"/>
              </a:rPr>
              <a:t>The </a:t>
            </a:r>
            <a:r>
              <a:rPr lang="fr-FR" dirty="0" err="1">
                <a:cs typeface="Fira Code" pitchFamily="1" charset="0"/>
              </a:rPr>
              <a:t>blue</a:t>
            </a:r>
            <a:r>
              <a:rPr lang="fr-FR" dirty="0">
                <a:cs typeface="Fira Code" pitchFamily="1" charset="0"/>
              </a:rPr>
              <a:t> line </a:t>
            </a:r>
            <a:r>
              <a:rPr lang="fr-FR" dirty="0" err="1">
                <a:cs typeface="Fira Code" pitchFamily="1" charset="0"/>
              </a:rPr>
              <a:t>is</a:t>
            </a:r>
            <a:r>
              <a:rPr lang="fr-FR" dirty="0">
                <a:cs typeface="Fira Code" pitchFamily="1" charset="0"/>
              </a:rPr>
              <a:t> the </a:t>
            </a:r>
            <a:r>
              <a:rPr lang="fr-FR" dirty="0" err="1">
                <a:cs typeface="Fira Code" pitchFamily="1" charset="0"/>
              </a:rPr>
              <a:t>average</a:t>
            </a:r>
            <a:r>
              <a:rPr lang="fr-FR" dirty="0">
                <a:cs typeface="Fira Code" pitchFamily="1" charset="0"/>
              </a:rPr>
              <a:t> profile</a:t>
            </a:r>
          </a:p>
          <a:p>
            <a:r>
              <a:rPr lang="fr-FR" dirty="0">
                <a:cs typeface="Fira Code" pitchFamily="1" charset="0"/>
              </a:rPr>
              <a:t>Watch out: notice </a:t>
            </a:r>
            <a:r>
              <a:rPr lang="fr-FR" dirty="0" err="1">
                <a:cs typeface="Fira Code" pitchFamily="1" charset="0"/>
              </a:rPr>
              <a:t>there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is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heterogeneity</a:t>
            </a:r>
            <a:r>
              <a:rPr lang="fr-FR" dirty="0">
                <a:cs typeface="Fira Code" pitchFamily="1" charset="0"/>
              </a:rPr>
              <a:t> in the </a:t>
            </a:r>
            <a:r>
              <a:rPr lang="fr-FR" dirty="0" err="1">
                <a:cs typeface="Fira Code" pitchFamily="1" charset="0"/>
              </a:rPr>
              <a:t>predictions</a:t>
            </a:r>
            <a:endParaRPr lang="fr-FR" dirty="0">
              <a:cs typeface="Fira Code" pitchFamily="1" charset="0"/>
            </a:endParaRPr>
          </a:p>
          <a:p>
            <a:r>
              <a:rPr lang="fr-FR" dirty="0" err="1">
                <a:cs typeface="Fira Code" pitchFamily="1" charset="0"/>
              </a:rPr>
              <a:t>Here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we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clearly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distinguish</a:t>
            </a:r>
            <a:r>
              <a:rPr lang="fr-FR" dirty="0">
                <a:cs typeface="Fira Code" pitchFamily="1" charset="0"/>
              </a:rPr>
              <a:t> people </a:t>
            </a:r>
            <a:r>
              <a:rPr lang="fr-FR" dirty="0" err="1">
                <a:cs typeface="Fira Code" pitchFamily="1" charset="0"/>
              </a:rPr>
              <a:t>with</a:t>
            </a:r>
            <a:r>
              <a:rPr lang="fr-FR" dirty="0">
                <a:cs typeface="Fira Code" pitchFamily="1" charset="0"/>
              </a:rPr>
              <a:t> an </a:t>
            </a:r>
            <a:r>
              <a:rPr lang="fr-FR" dirty="0" err="1">
                <a:cs typeface="Fira Code" pitchFamily="1" charset="0"/>
              </a:rPr>
              <a:t>incentive</a:t>
            </a:r>
            <a:r>
              <a:rPr lang="fr-FR" dirty="0">
                <a:cs typeface="Fira Code" pitchFamily="1" charset="0"/>
              </a:rPr>
              <a:t>, and </a:t>
            </a:r>
            <a:r>
              <a:rPr lang="fr-FR" dirty="0" err="1">
                <a:cs typeface="Fira Code" pitchFamily="1" charset="0"/>
              </a:rPr>
              <a:t>without</a:t>
            </a:r>
            <a:endParaRPr lang="fr-FR" dirty="0">
              <a:cs typeface="Fira Code" pitchFamily="1" charset="0"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3E11F05B-C971-C8AA-A70F-FDE0A593258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0618" y="1448554"/>
            <a:ext cx="6396375" cy="490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548888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2C1D4-9265-9CEB-EDF4-102CDBB6E5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76FE005-0B41-D15B-B290-A0A19B6B777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F302CA3-2FBC-3C4C-72A8-FCD45F9B8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Partial </a:t>
            </a:r>
            <a:r>
              <a:rPr lang="fr-FR" dirty="0" err="1"/>
              <a:t>dependance</a:t>
            </a:r>
            <a:r>
              <a:rPr lang="fr-FR" dirty="0"/>
              <a:t> plots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5D8AE6-C079-4A10-89F4-71F8A634B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149</a:t>
            </a:fld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04B141DA-F40C-BAFB-B73D-7ED843369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74" y="1448554"/>
            <a:ext cx="11582425" cy="2135634"/>
          </a:xfrm>
        </p:spPr>
        <p:txBody>
          <a:bodyPr>
            <a:normAutofit/>
          </a:bodyPr>
          <a:lstStyle/>
          <a:p>
            <a:r>
              <a:rPr lang="fr-FR" dirty="0">
                <a:cs typeface="Fira Code" pitchFamily="1" charset="0"/>
              </a:rPr>
              <a:t>You can </a:t>
            </a:r>
            <a:r>
              <a:rPr lang="fr-FR" dirty="0" err="1">
                <a:cs typeface="Fira Code" pitchFamily="1" charset="0"/>
              </a:rPr>
              <a:t>create</a:t>
            </a:r>
            <a:r>
              <a:rPr lang="fr-FR" dirty="0">
                <a:cs typeface="Fira Code" pitchFamily="1" charset="0"/>
              </a:rPr>
              <a:t> PDP by group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A55E6F-D981-2934-9FFA-E9DB20CA9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78" y="2516371"/>
            <a:ext cx="8916644" cy="3515216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A230D89-93B2-88A0-875A-97CF1854D73F}"/>
              </a:ext>
            </a:extLst>
          </p:cNvPr>
          <p:cNvSpPr/>
          <p:nvPr/>
        </p:nvSpPr>
        <p:spPr>
          <a:xfrm>
            <a:off x="2939423" y="2474055"/>
            <a:ext cx="2616832" cy="848231"/>
          </a:xfrm>
          <a:prstGeom prst="ellipse">
            <a:avLst/>
          </a:prstGeom>
          <a:noFill/>
          <a:ln>
            <a:solidFill>
              <a:srgbClr val="EB36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6807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6537B-D9A0-7EA5-B0EF-C25307364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E198170-5068-6CFF-FA72-07B81CC3366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35C7A16-1C2C-8E09-3F2E-2CBBABA82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6984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My take on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vulgarising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CAD431E-E5E7-176A-EA70-EF9771D85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15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2A54CE31-68E3-E4B5-7578-4260485A3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7"/>
            <a:ext cx="11042311" cy="5167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Not that easy, and not something you are expected to be able to do, but you will have to do it constantly and on the fly.</a:t>
            </a:r>
            <a:br>
              <a:rPr lang="en-US" dirty="0"/>
            </a:b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Fully understand your concept and strip away technicalities, jargon, parts that require prior specialized knowledge to understand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Identify your audience: their level of expertise and what they need to know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 your concept in a relatable or intuitive example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Explain the core purpose of the concept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Slowly add details (this will depend on your audience, and what you need them to understand for your presentation)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Generalise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594463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8FD02-9FF1-AABD-E6CB-4DB60C5274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404339CD-4C1B-9719-1572-8DE9F4AD064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B2B1AAD-C168-E917-F356-B278380C1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Partial </a:t>
            </a:r>
            <a:r>
              <a:rPr lang="fr-FR" dirty="0" err="1"/>
              <a:t>dependance</a:t>
            </a:r>
            <a:r>
              <a:rPr lang="fr-FR" dirty="0"/>
              <a:t> plots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146EBAD-F5D8-5243-0AB8-4D51D622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150</a:t>
            </a:fld>
            <a:endParaRPr lang="fr-FR" dirty="0"/>
          </a:p>
        </p:txBody>
      </p:sp>
      <p:pic>
        <p:nvPicPr>
          <p:cNvPr id="14" name="Image 13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B0E2DE3C-6014-7E5D-8C23-E71A94F6A8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91" y="1289458"/>
            <a:ext cx="6324613" cy="5468123"/>
          </a:xfrm>
          <a:prstGeom prst="rect">
            <a:avLst/>
          </a:prstGeom>
        </p:spPr>
      </p:pic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A0B98820-E97D-C1BB-56D0-B0031E29F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2334" y="4398744"/>
            <a:ext cx="5369665" cy="2459256"/>
          </a:xfrm>
        </p:spPr>
        <p:txBody>
          <a:bodyPr>
            <a:normAutofit/>
          </a:bodyPr>
          <a:lstStyle/>
          <a:p>
            <a:r>
              <a:rPr lang="fr-FR" dirty="0">
                <a:cs typeface="Fira Code" pitchFamily="1" charset="0"/>
              </a:rPr>
              <a:t>Trends are </a:t>
            </a:r>
            <a:r>
              <a:rPr lang="fr-FR" dirty="0" err="1">
                <a:cs typeface="Fira Code" pitchFamily="1" charset="0"/>
              </a:rPr>
              <a:t>similar</a:t>
            </a:r>
            <a:r>
              <a:rPr lang="fr-FR" dirty="0">
                <a:cs typeface="Fira Code" pitchFamily="1" charset="0"/>
              </a:rPr>
              <a:t>, but </a:t>
            </a:r>
            <a:r>
              <a:rPr lang="fr-FR" dirty="0" err="1">
                <a:cs typeface="Fira Code" pitchFamily="1" charset="0"/>
              </a:rPr>
              <a:t>logistic</a:t>
            </a:r>
            <a:r>
              <a:rPr lang="fr-FR" dirty="0">
                <a:cs typeface="Fira Code" pitchFamily="1" charset="0"/>
              </a:rPr>
              <a:t> </a:t>
            </a:r>
            <a:r>
              <a:rPr lang="fr-FR" dirty="0" err="1">
                <a:cs typeface="Fira Code" pitchFamily="1" charset="0"/>
              </a:rPr>
              <a:t>regression</a:t>
            </a:r>
            <a:r>
              <a:rPr lang="fr-FR" dirty="0">
                <a:cs typeface="Fira Code" pitchFamily="1" charset="0"/>
              </a:rPr>
              <a:t> tends to </a:t>
            </a:r>
            <a:r>
              <a:rPr lang="fr-FR" dirty="0" err="1">
                <a:cs typeface="Fira Code" pitchFamily="1" charset="0"/>
              </a:rPr>
              <a:t>extrapolate</a:t>
            </a:r>
            <a:r>
              <a:rPr lang="fr-FR" dirty="0">
                <a:cs typeface="Fira Code" pitchFamily="1" charset="0"/>
              </a:rPr>
              <a:t> more at </a:t>
            </a:r>
            <a:r>
              <a:rPr lang="fr-FR" dirty="0" err="1">
                <a:cs typeface="Fira Code" pitchFamily="1" charset="0"/>
              </a:rPr>
              <a:t>extreme</a:t>
            </a:r>
            <a:r>
              <a:rPr lang="fr-FR" dirty="0">
                <a:cs typeface="Fira Code" pitchFamily="1" charset="0"/>
              </a:rPr>
              <a:t> values of distance</a:t>
            </a:r>
          </a:p>
          <a:p>
            <a:r>
              <a:rPr lang="fr-FR" dirty="0">
                <a:cs typeface="Fira Code" pitchFamily="1" charset="0"/>
              </a:rPr>
              <a:t>Lot of noise </a:t>
            </a:r>
            <a:r>
              <a:rPr lang="fr-FR" dirty="0" err="1">
                <a:cs typeface="Fira Code" pitchFamily="1" charset="0"/>
              </a:rPr>
              <a:t>with</a:t>
            </a:r>
            <a:r>
              <a:rPr lang="fr-FR" dirty="0">
                <a:cs typeface="Fira Code" pitchFamily="1" charset="0"/>
              </a:rPr>
              <a:t> RF</a:t>
            </a:r>
          </a:p>
        </p:txBody>
      </p:sp>
      <p:pic>
        <p:nvPicPr>
          <p:cNvPr id="16" name="Picture 10" descr="A group of graphs showing different sizes of lines&#10;&#10;Description automatically generated with medium confidence">
            <a:extLst>
              <a:ext uri="{FF2B5EF4-FFF2-40B4-BE49-F238E27FC236}">
                <a16:creationId xmlns:a16="http://schemas.microsoft.com/office/drawing/2014/main" id="{0AA156F1-B9CE-B7D3-AB47-801F11B4F5C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69" b="53232"/>
          <a:stretch/>
        </p:blipFill>
        <p:spPr>
          <a:xfrm>
            <a:off x="6974457" y="1343215"/>
            <a:ext cx="5217543" cy="2751335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AD20F0C3-CBA9-7687-F226-FB2E3F1F280D}"/>
              </a:ext>
            </a:extLst>
          </p:cNvPr>
          <p:cNvSpPr txBox="1"/>
          <p:nvPr/>
        </p:nvSpPr>
        <p:spPr>
          <a:xfrm>
            <a:off x="3811548" y="1471662"/>
            <a:ext cx="3771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Random</a:t>
            </a: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forest</a:t>
            </a:r>
            <a:endParaRPr lang="fr-F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C2F00BD-46F4-2ED6-9A59-4E81B90DA2BB}"/>
              </a:ext>
            </a:extLst>
          </p:cNvPr>
          <p:cNvSpPr txBox="1"/>
          <p:nvPr/>
        </p:nvSpPr>
        <p:spPr>
          <a:xfrm>
            <a:off x="7992303" y="1155709"/>
            <a:ext cx="3771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Logistic</a:t>
            </a: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regression</a:t>
            </a:r>
            <a:endParaRPr lang="fr-F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696396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B9067-D3F9-C6A9-91CB-AC8BB1A64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FA2FB032-F65D-C140-746D-4B6505D9B2D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5917FB1-942B-96AB-3DBC-18416D798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Variable importance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DB47510-306A-1370-45B9-45EBB40C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151</a:t>
            </a:fld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D2D67DF9-1369-7B97-332B-5C8305A2D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48554"/>
            <a:ext cx="10515600" cy="4907796"/>
          </a:xfrm>
        </p:spPr>
        <p:txBody>
          <a:bodyPr>
            <a:normAutofit/>
          </a:bodyPr>
          <a:lstStyle/>
          <a:p>
            <a:r>
              <a:rPr lang="en-GB" dirty="0">
                <a:cs typeface="Fira Code" pitchFamily="1" charset="0"/>
              </a:rPr>
              <a:t>Which variables are the most important to predict what we would like to predict? We will use </a:t>
            </a:r>
            <a:r>
              <a:rPr lang="en-GB" dirty="0">
                <a:solidFill>
                  <a:srgbClr val="F56F4F"/>
                </a:solidFill>
                <a:cs typeface="Fira Code" pitchFamily="1" charset="0"/>
              </a:rPr>
              <a:t>permutation</a:t>
            </a:r>
            <a:endParaRPr lang="en-GB" dirty="0">
              <a:cs typeface="Fira Code" pitchFamily="1" charset="0"/>
            </a:endParaRPr>
          </a:p>
          <a:p>
            <a:pPr lvl="1"/>
            <a:r>
              <a:rPr lang="en-GB" dirty="0">
                <a:cs typeface="Fira Code" pitchFamily="1" charset="0"/>
              </a:rPr>
              <a:t>Take your full model, look at its error (e.g. RMSE)</a:t>
            </a:r>
          </a:p>
          <a:p>
            <a:pPr lvl="1"/>
            <a:r>
              <a:rPr lang="en-GB" dirty="0">
                <a:cs typeface="Fira Code" pitchFamily="1" charset="0"/>
              </a:rPr>
              <a:t>Successively, for each of your variables: scramble it randomly, compute predictions again, and look at the error</a:t>
            </a:r>
          </a:p>
          <a:p>
            <a:pPr lvl="1"/>
            <a:r>
              <a:rPr lang="en-GB" dirty="0">
                <a:cs typeface="Fira Code" pitchFamily="1" charset="0"/>
              </a:rPr>
              <a:t>The bigger the error after data permutation, the more important the variable</a:t>
            </a:r>
          </a:p>
          <a:p>
            <a:pPr lvl="1"/>
            <a:r>
              <a:rPr lang="en-GB" dirty="0">
                <a:cs typeface="Fira Code" pitchFamily="1" charset="0"/>
              </a:rPr>
              <a:t>Do permutation multiple times for each variable to get an idea of the uncertainty surrounding its importance</a:t>
            </a:r>
          </a:p>
        </p:txBody>
      </p:sp>
    </p:spTree>
    <p:extLst>
      <p:ext uri="{BB962C8B-B14F-4D97-AF65-F5344CB8AC3E}">
        <p14:creationId xmlns:p14="http://schemas.microsoft.com/office/powerpoint/2010/main" val="3498902366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4DB7B-FDDE-8D8B-6120-C2EADABDE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C087DE17-871E-144C-137D-7BDB2BB515B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E2687AC-6127-1A7E-9077-611972C3B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Variable importance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7A540E1-60CD-868A-CD3C-5E9D2E1EF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152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6912705-71D5-A94A-0CD6-529BD27DA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07" y="1690688"/>
            <a:ext cx="7449959" cy="460032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559BB14-7295-66A4-0F22-13527F4CF22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44141" y="2429786"/>
            <a:ext cx="4677126" cy="42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46400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5B353-669D-985F-65B8-849F95DCF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0D5B2FE-520D-6A36-311D-B72ADA7890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7766AE1-747B-EB7A-92D5-31C7CA9BC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Dalex</a:t>
            </a:r>
            <a:r>
              <a:rPr lang="fr-FR" dirty="0"/>
              <a:t> &amp; </a:t>
            </a:r>
            <a:r>
              <a:rPr lang="fr-FR" dirty="0" err="1"/>
              <a:t>marginaleffects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4D089B5-8971-9D75-E138-CE5BB064D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153</a:t>
            </a:fld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D07CD3-EBF2-5074-D39E-F122189B7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48554"/>
            <a:ext cx="10515600" cy="4907796"/>
          </a:xfrm>
        </p:spPr>
        <p:txBody>
          <a:bodyPr>
            <a:normAutofit/>
          </a:bodyPr>
          <a:lstStyle/>
          <a:p>
            <a:r>
              <a:rPr lang="en-GB" dirty="0">
                <a:cs typeface="Fira Code" pitchFamily="1" charset="0"/>
              </a:rPr>
              <a:t>There is a lot more these packages can do and that are explained in their respective books/websites</a:t>
            </a:r>
          </a:p>
          <a:p>
            <a:r>
              <a:rPr lang="en-GB" dirty="0">
                <a:cs typeface="Fira Code" pitchFamily="1" charset="0"/>
              </a:rPr>
              <a:t>In the end what you show will depend on the story you want to tell with your data</a:t>
            </a:r>
          </a:p>
          <a:p>
            <a:endParaRPr lang="en-GB" dirty="0">
              <a:cs typeface="Fira Code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941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8CF29-E345-D67F-ED60-82747ABCB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8E1A76A-AD02-6393-E76D-C0191C743D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5D92BAB-51E4-72D3-A080-5D5401565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6984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I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vulgarise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(1)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71B3518-2918-5F12-F25B-E41511F38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16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29C9DC85-47A3-0BB9-43A6-EA9188732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7"/>
            <a:ext cx="11042311" cy="5167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I would tackle explaining logistic regression in a typical meeting in which I show regression results: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0E93C8"/>
                </a:solidFill>
              </a:rPr>
              <a:t>[Example/problem] </a:t>
            </a:r>
            <a:r>
              <a:rPr lang="en-US" sz="2400" dirty="0"/>
              <a:t>Let’s say you want to know if there is a link between smoking, your occupation and lung cancer.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E93C8"/>
                </a:solidFill>
              </a:rPr>
              <a:t>[Purpose]</a:t>
            </a:r>
            <a:r>
              <a:rPr lang="en-US" sz="2400" dirty="0"/>
              <a:t> A logistic regression can tell you how more likely you are to get lung cancer depending on the job that you do and if you are a smoker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E93C8"/>
                </a:solidFill>
              </a:rPr>
              <a:t>[Details]</a:t>
            </a:r>
            <a:r>
              <a:rPr lang="en-US" sz="2400" dirty="0"/>
              <a:t> It’s a model that will compute a probability of getting lung cancer given these factors, based on the data. You can calculate coefficients that will tell you, for example, how much this probability increases when you smoke.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E93C8"/>
                </a:solidFill>
              </a:rPr>
              <a:t>[</a:t>
            </a:r>
            <a:r>
              <a:rPr lang="en-US" sz="2400" dirty="0" err="1">
                <a:solidFill>
                  <a:srgbClr val="0E93C8"/>
                </a:solidFill>
              </a:rPr>
              <a:t>Generalise</a:t>
            </a:r>
            <a:r>
              <a:rPr lang="en-US" sz="2400" dirty="0">
                <a:solidFill>
                  <a:srgbClr val="0E93C8"/>
                </a:solidFill>
              </a:rPr>
              <a:t>]</a:t>
            </a:r>
            <a:r>
              <a:rPr lang="en-US" sz="2400" dirty="0"/>
              <a:t> This type of tool allow you to calculate the probability, for any binary situation (raining, cancer, being admitted somewhere…), of it happening depending on factors of your choosing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7" name="Image 6" descr="Une image contenant ligne, Tracé, texte, diagramme&#10;&#10;Description générée automatiquement">
            <a:extLst>
              <a:ext uri="{FF2B5EF4-FFF2-40B4-BE49-F238E27FC236}">
                <a16:creationId xmlns:a16="http://schemas.microsoft.com/office/drawing/2014/main" id="{08697B09-51E1-35E0-17F4-5C2D7BF7B9A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7" t="3482" r="5806"/>
          <a:stretch/>
        </p:blipFill>
        <p:spPr>
          <a:xfrm>
            <a:off x="6556901" y="136525"/>
            <a:ext cx="2053699" cy="166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8757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CEE66-E457-3D6D-0690-755D60EC9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EB192C5D-D89D-DB78-4AD1-0489B810D25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D8B8AA3-69F6-EF15-3DC9-A73E12C06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6984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I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vulgarise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(2)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5B14B0D-34BD-7557-B32B-5CDA18D23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17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8A9FF011-ACEE-8175-89BA-5707785EF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7"/>
            <a:ext cx="11042311" cy="5167313"/>
          </a:xfrm>
        </p:spPr>
        <p:txBody>
          <a:bodyPr>
            <a:normAutofit/>
          </a:bodyPr>
          <a:lstStyle/>
          <a:p>
            <a:r>
              <a:rPr lang="en-US" dirty="0"/>
              <a:t>If it’s not a crucial concept, I just stick to a one sentence explanation to give the general purpose of the tool in the context of my presentation: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0E93C8"/>
                </a:solidFill>
              </a:rPr>
              <a:t>Example</a:t>
            </a:r>
            <a:r>
              <a:rPr lang="en-US" sz="2400" dirty="0"/>
              <a:t>: I’m giving a presentation on unvaccinated children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E93C8"/>
                </a:solidFill>
              </a:rPr>
              <a:t>[Purpose] </a:t>
            </a:r>
            <a:r>
              <a:rPr lang="en-US" sz="2400" dirty="0"/>
              <a:t>“A logistic regression can tell you how more likely an infant is to not be vaccinated depending on some factors, for example here: its birth year, socioeconomic status, and number of visits to the </a:t>
            </a:r>
            <a:r>
              <a:rPr lang="en-US" sz="2400" dirty="0" err="1"/>
              <a:t>paediatrician</a:t>
            </a:r>
            <a:r>
              <a:rPr lang="en-US" sz="2400" dirty="0"/>
              <a:t>”</a:t>
            </a:r>
            <a:endParaRPr lang="en-US" dirty="0"/>
          </a:p>
        </p:txBody>
      </p:sp>
      <p:pic>
        <p:nvPicPr>
          <p:cNvPr id="6" name="Image 5" descr="Une image contenant ligne, Tracé, texte, diagramme&#10;&#10;Description générée automatiquement">
            <a:extLst>
              <a:ext uri="{FF2B5EF4-FFF2-40B4-BE49-F238E27FC236}">
                <a16:creationId xmlns:a16="http://schemas.microsoft.com/office/drawing/2014/main" id="{A5EE0BAC-FE4F-3025-538A-B160DE4DA80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7" t="3482" r="5806"/>
          <a:stretch/>
        </p:blipFill>
        <p:spPr>
          <a:xfrm>
            <a:off x="6556901" y="136525"/>
            <a:ext cx="2053699" cy="166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765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D3FB-13F8-40B9-E8C7-23E7A11734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EDCBDD3-FA21-0D02-59CE-1AB8DCB387A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122D2CC-42B3-692C-D8E3-A11EE675F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6984" cy="1325563"/>
          </a:xfrm>
        </p:spPr>
        <p:txBody>
          <a:bodyPr/>
          <a:lstStyle/>
          <a:p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A shortlist of </a:t>
            </a:r>
            <a:r>
              <a:rPr lang="en-US">
                <a:solidFill>
                  <a:srgbClr val="E76321"/>
                </a:solidFill>
              </a:rPr>
              <a:t>what to strongly avoid 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with </a:t>
            </a:r>
            <a:r>
              <a:rPr lang="en-US">
                <a:solidFill>
                  <a:srgbClr val="E76321"/>
                </a:solidFill>
              </a:rPr>
              <a:t>non-technical people</a:t>
            </a:r>
            <a:endParaRPr lang="en-GB" dirty="0">
              <a:solidFill>
                <a:srgbClr val="E76321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68DCDEA-6102-DB47-6603-0F5FDF151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18</a:t>
            </a:fld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5">
                <a:extLst>
                  <a:ext uri="{FF2B5EF4-FFF2-40B4-BE49-F238E27FC236}">
                    <a16:creationId xmlns:a16="http://schemas.microsoft.com/office/drawing/2014/main" id="{F19C18E9-92B3-9A39-C63A-A63D63A06A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78213" y="1690687"/>
                <a:ext cx="11042311" cy="5030787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Equations (e.g. big regressions, derivations…)</a:t>
                </a:r>
              </a:p>
              <a:p>
                <a:pPr lvl="1"/>
                <a:r>
                  <a:rPr lang="en-US" dirty="0"/>
                  <a:t>This intimidates or even confuses people (unless it is </a:t>
                </a:r>
                <a:r>
                  <a:rPr lang="en-US" dirty="0">
                    <a:solidFill>
                      <a:srgbClr val="E76321"/>
                    </a:solidFill>
                  </a:rPr>
                  <a:t>very simple</a:t>
                </a:r>
                <a:r>
                  <a:rPr lang="en-US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acc>
                    <m:r>
                      <a:rPr lang="fr-FR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fr-FR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fr-FR" b="0" i="1" dirty="0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fr-FR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fr-FR" b="0" i="1" dirty="0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fr-FR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fr-FR" b="0" i="1" dirty="0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fr-FR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  <m:r>
                              <a:rPr lang="fr-FR" b="0" i="1" dirty="0" smtClean="0">
                                <a:latin typeface="Cambria Math" panose="02040503050406030204" pitchFamily="18" charset="0"/>
                              </a:rPr>
                              <m:t>)(</m:t>
                            </m:r>
                            <m:sSub>
                              <m:sSubPr>
                                <m:ctrlP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fr-FR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  <m:r>
                              <a:rPr lang="fr-FR" b="0" i="1" dirty="0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ctrlPr>
                              <a:rPr lang="fr-FR" i="1" dirty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fr-FR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fr-FR" i="1" dirty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fr-FR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p>
                              <m:sSupPr>
                                <m:ctrlP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fr-FR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fr-FR" i="1" dirty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fr-FR" i="1" dirty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fr-FR" i="1" dirty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fr-FR" i="1" dirty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acc>
                                      <m:accPr>
                                        <m:chr m:val="̅"/>
                                        <m:ctrlPr>
                                          <a:rPr lang="fr-FR" i="1" dirty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fr-FR" i="1" dirty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  <m:sup>
                                <m: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den>
                    </m:f>
                  </m:oMath>
                </a14:m>
                <a:r>
                  <a:rPr lang="en-US" dirty="0"/>
                  <a:t> is nightmare fuel for normal people</a:t>
                </a:r>
              </a:p>
              <a:p>
                <a:r>
                  <a:rPr lang="en-US" dirty="0"/>
                  <a:t>Jargon</a:t>
                </a:r>
              </a:p>
              <a:p>
                <a:pPr lvl="1"/>
                <a:r>
                  <a:rPr lang="en-US" dirty="0"/>
                  <a:t>Endogeneity, omitted variable bias, heteroskedasticity, hyperparameter optimization…</a:t>
                </a:r>
              </a:p>
              <a:p>
                <a:r>
                  <a:rPr lang="en-US" dirty="0"/>
                  <a:t>In-depth technical explanations</a:t>
                </a:r>
              </a:p>
              <a:p>
                <a:pPr lvl="1"/>
                <a:r>
                  <a:rPr lang="en-US" dirty="0"/>
                  <a:t>Don’t go into details </a:t>
                </a:r>
                <a:r>
                  <a:rPr lang="en-US" dirty="0">
                    <a:solidFill>
                      <a:srgbClr val="E76321"/>
                    </a:solidFill>
                  </a:rPr>
                  <a:t>unless people ask you or expect you to talk about it</a:t>
                </a:r>
              </a:p>
              <a:p>
                <a:pPr lvl="1"/>
                <a:r>
                  <a:rPr lang="en-US" dirty="0"/>
                  <a:t>So no 40 minutes explanation of how you took care of some endogeneity problem</a:t>
                </a:r>
              </a:p>
              <a:p>
                <a:r>
                  <a:rPr lang="en-US" dirty="0"/>
                  <a:t>Dense tables</a:t>
                </a:r>
              </a:p>
              <a:p>
                <a:pPr lvl="1"/>
                <a:r>
                  <a:rPr lang="en-US" dirty="0"/>
                  <a:t>People won’t read those, put that in an appendix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endParaRPr lang="en-US" dirty="0">
                  <a:solidFill>
                    <a:srgbClr val="E76321"/>
                  </a:solidFill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5">
                <a:extLst>
                  <a:ext uri="{FF2B5EF4-FFF2-40B4-BE49-F238E27FC236}">
                    <a16:creationId xmlns:a16="http://schemas.microsoft.com/office/drawing/2014/main" id="{F19C18E9-92B3-9A39-C63A-A63D63A06A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78213" y="1690687"/>
                <a:ext cx="11042311" cy="5030787"/>
              </a:xfrm>
              <a:blipFill>
                <a:blip r:embed="rId4"/>
                <a:stretch>
                  <a:fillRect l="-994" t="-278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erson crying in front of a person&#10;&#10;Description automatically generated">
            <a:extLst>
              <a:ext uri="{FF2B5EF4-FFF2-40B4-BE49-F238E27FC236}">
                <a16:creationId xmlns:a16="http://schemas.microsoft.com/office/drawing/2014/main" id="{468BD712-D1DE-93DE-5D88-EA47E11F26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76"/>
          <a:stretch/>
        </p:blipFill>
        <p:spPr>
          <a:xfrm rot="960629">
            <a:off x="8727234" y="2478334"/>
            <a:ext cx="851968" cy="96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3142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E10DC-E80B-3A3B-DF33-58297FF59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E905FDC0-D53F-6A21-2C44-B5A638F86B2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4D59EA7-400C-541B-CACA-ECA3FFEF0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6984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shortlist of </a:t>
            </a:r>
            <a:r>
              <a:rPr lang="en-US" dirty="0">
                <a:solidFill>
                  <a:srgbClr val="0E93C8"/>
                </a:solidFill>
              </a:rPr>
              <a:t>what you should do</a:t>
            </a:r>
            <a:r>
              <a:rPr lang="en-US" dirty="0">
                <a:solidFill>
                  <a:srgbClr val="E76321"/>
                </a:solidFill>
              </a:rPr>
              <a:t>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with </a:t>
            </a:r>
            <a:r>
              <a:rPr lang="en-US" dirty="0">
                <a:solidFill>
                  <a:srgbClr val="E76321"/>
                </a:solidFill>
              </a:rPr>
              <a:t>non-technical people</a:t>
            </a:r>
            <a:endParaRPr lang="en-GB" dirty="0">
              <a:solidFill>
                <a:srgbClr val="E76321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6C4D715-8DD5-7EB9-4260-FBC3470B3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19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AD76030F-2F02-D327-4ADF-1F8C81FD6E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7"/>
            <a:ext cx="11042311" cy="5030787"/>
          </a:xfrm>
        </p:spPr>
        <p:txBody>
          <a:bodyPr>
            <a:normAutofit/>
          </a:bodyPr>
          <a:lstStyle/>
          <a:p>
            <a:r>
              <a:rPr lang="en-US" dirty="0"/>
              <a:t>One-pagers/executive summaries</a:t>
            </a:r>
          </a:p>
          <a:p>
            <a:pPr lvl="1"/>
            <a:r>
              <a:rPr lang="en-US" dirty="0"/>
              <a:t>Start with your big results, actions you think should be taken, indicators to keep, etc. etc.</a:t>
            </a:r>
          </a:p>
          <a:p>
            <a:r>
              <a:rPr lang="en-US" dirty="0"/>
              <a:t>KISS (and other minimalist concepts)</a:t>
            </a:r>
          </a:p>
          <a:p>
            <a:pPr lvl="1"/>
            <a:r>
              <a:rPr lang="en-US" dirty="0"/>
              <a:t>Keep It Simple Stupid</a:t>
            </a:r>
          </a:p>
          <a:p>
            <a:pPr lvl="1"/>
            <a:r>
              <a:rPr lang="en-US" dirty="0"/>
              <a:t>Less is more</a:t>
            </a:r>
          </a:p>
          <a:p>
            <a:r>
              <a:rPr lang="en-US" dirty="0"/>
              <a:t>Put yourself in their shoes:</a:t>
            </a:r>
          </a:p>
          <a:p>
            <a:pPr lvl="1"/>
            <a:r>
              <a:rPr lang="en-US" dirty="0"/>
              <a:t>What do you think they expect?</a:t>
            </a:r>
          </a:p>
          <a:p>
            <a:pPr lvl="1"/>
            <a:r>
              <a:rPr lang="en-US" dirty="0"/>
              <a:t>Are they likely to understand what I say?</a:t>
            </a:r>
          </a:p>
          <a:p>
            <a:pPr lvl="1"/>
            <a:r>
              <a:rPr lang="en-US" dirty="0"/>
              <a:t>Are there barriers that will make my communication not have the impact I would like?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7" name="Image 6" descr="Une image contenant habits, personne, chaussures, Visage humain&#10;&#10;Description générée automatiquement">
            <a:extLst>
              <a:ext uri="{FF2B5EF4-FFF2-40B4-BE49-F238E27FC236}">
                <a16:creationId xmlns:a16="http://schemas.microsoft.com/office/drawing/2014/main" id="{49D2E833-F4CF-2E25-5781-FF48C63069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7"/>
          <a:stretch/>
        </p:blipFill>
        <p:spPr>
          <a:xfrm>
            <a:off x="6820285" y="2944957"/>
            <a:ext cx="2408636" cy="71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7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842CA4-8EBD-681C-D338-605A41A68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AD1B16A8-707B-B141-7FD4-B697F87003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D062440-EA8C-F603-DBE3-35B3ADF6A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Last time</a:t>
            </a:r>
            <a:endParaRPr lang="en-GB" dirty="0">
              <a:solidFill>
                <a:srgbClr val="E76321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3F91704-8A30-D5D4-648E-365417AFF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E24B4F49-5790-EFED-E569-55AB3A8E8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Lot of things about bias</a:t>
            </a:r>
          </a:p>
          <a:p>
            <a:pPr lvl="1"/>
            <a:r>
              <a:rPr lang="en-US" dirty="0"/>
              <a:t>Families of biases</a:t>
            </a:r>
          </a:p>
          <a:p>
            <a:pPr lvl="1"/>
            <a:r>
              <a:rPr lang="en-US" dirty="0"/>
              <a:t>Solutions for these</a:t>
            </a:r>
          </a:p>
          <a:p>
            <a:r>
              <a:rPr lang="en-US" dirty="0"/>
              <a:t>Fairness</a:t>
            </a:r>
          </a:p>
          <a:p>
            <a:pPr lvl="1"/>
            <a:r>
              <a:rPr lang="en-US" dirty="0"/>
              <a:t>Different definitions of fairness</a:t>
            </a:r>
          </a:p>
          <a:p>
            <a:pPr lvl="1"/>
            <a:r>
              <a:rPr lang="en-US" dirty="0"/>
              <a:t>Equality of opportunity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527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C57A3-C173-EA3F-2A3A-D5E7A2B54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34EB2310-BE2E-7B66-174F-4CDD8E00CB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0C5F31C-B318-7587-2991-FBA226839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6984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Preparation time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90FBA17-9E3C-A651-456A-CA08A539C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20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E60F92AE-5F5F-7942-CE91-F5F6500C9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7"/>
            <a:ext cx="11042311" cy="5030787"/>
          </a:xfrm>
        </p:spPr>
        <p:txBody>
          <a:bodyPr>
            <a:normAutofit/>
          </a:bodyPr>
          <a:lstStyle/>
          <a:p>
            <a:r>
              <a:rPr lang="en-US" dirty="0"/>
              <a:t>Before doing anything, you’ll answer the questions:</a:t>
            </a:r>
          </a:p>
          <a:p>
            <a:pPr lvl="1"/>
            <a:r>
              <a:rPr lang="en-US" dirty="0">
                <a:solidFill>
                  <a:srgbClr val="0E93C8"/>
                </a:solidFill>
              </a:rPr>
              <a:t>Who </a:t>
            </a:r>
            <a:r>
              <a:rPr lang="en-US" dirty="0"/>
              <a:t>is my audience?</a:t>
            </a:r>
            <a:endParaRPr lang="en-US" dirty="0">
              <a:solidFill>
                <a:srgbClr val="0E93C8"/>
              </a:solidFill>
            </a:endParaRPr>
          </a:p>
          <a:p>
            <a:pPr lvl="1"/>
            <a:r>
              <a:rPr lang="en-US" dirty="0">
                <a:solidFill>
                  <a:srgbClr val="0E93C8"/>
                </a:solidFill>
              </a:rPr>
              <a:t>What </a:t>
            </a:r>
            <a:r>
              <a:rPr lang="en-US" dirty="0"/>
              <a:t>would I like them to know?</a:t>
            </a:r>
            <a:endParaRPr lang="en-US" dirty="0">
              <a:solidFill>
                <a:srgbClr val="0E93C8"/>
              </a:solidFill>
            </a:endParaRPr>
          </a:p>
          <a:p>
            <a:pPr lvl="1"/>
            <a:r>
              <a:rPr lang="en-US" dirty="0">
                <a:solidFill>
                  <a:srgbClr val="0E93C8"/>
                </a:solidFill>
              </a:rPr>
              <a:t>How</a:t>
            </a:r>
            <a:r>
              <a:rPr lang="en-US" dirty="0"/>
              <a:t> do I transmit them this information?</a:t>
            </a:r>
            <a:endParaRPr lang="en-US" dirty="0">
              <a:solidFill>
                <a:srgbClr val="0E93C8"/>
              </a:solidFill>
            </a:endParaRPr>
          </a:p>
          <a:p>
            <a:pPr lvl="1"/>
            <a:endParaRPr lang="en-US" dirty="0"/>
          </a:p>
          <a:p>
            <a:r>
              <a:rPr lang="en-US" dirty="0">
                <a:solidFill>
                  <a:srgbClr val="0E93C8"/>
                </a:solidFill>
              </a:rPr>
              <a:t>“Who”</a:t>
            </a:r>
            <a:r>
              <a:rPr lang="en-US" dirty="0"/>
              <a:t>: narrow your target audience and your relationship to them</a:t>
            </a:r>
          </a:p>
          <a:p>
            <a:pPr lvl="1"/>
            <a:r>
              <a:rPr lang="en-US" dirty="0"/>
              <a:t>Is it a decision maker? Your senior DS colleague? Students?</a:t>
            </a:r>
          </a:p>
          <a:p>
            <a:r>
              <a:rPr lang="en-US" dirty="0">
                <a:solidFill>
                  <a:srgbClr val="0E93C8"/>
                </a:solidFill>
              </a:rPr>
              <a:t>“What”</a:t>
            </a:r>
            <a:r>
              <a:rPr lang="en-US" dirty="0"/>
              <a:t> will help you select:</a:t>
            </a:r>
          </a:p>
          <a:p>
            <a:pPr lvl="1"/>
            <a:r>
              <a:rPr lang="en-US" dirty="0"/>
              <a:t>The data that is relevant to them and how detailed you will be</a:t>
            </a:r>
          </a:p>
          <a:p>
            <a:r>
              <a:rPr lang="en-US" dirty="0">
                <a:solidFill>
                  <a:srgbClr val="0E93C8"/>
                </a:solidFill>
              </a:rPr>
              <a:t>“How”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What medium you will use (graphs, tables, etc.) to transmit knowledge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067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0B0125-6487-D1C3-23A6-13B22EE43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25F0B2F0-B3D5-80D8-70B7-13454B3E05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DB80476-6DE1-E219-FDF7-4BBA0FB1E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6984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Three principles to follow for your viz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63BB588-741E-6BA1-A3F4-F3CD912B4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21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300C9B63-DE5F-0045-4600-6BDD00E3A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7"/>
            <a:ext cx="11042311" cy="5030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0E93C8"/>
                </a:solidFill>
              </a:rPr>
              <a:t>Trustworthy</a:t>
            </a:r>
          </a:p>
          <a:p>
            <a:pPr marL="0" indent="0">
              <a:buNone/>
            </a:pPr>
            <a:r>
              <a:rPr lang="en-US" sz="2400" dirty="0"/>
              <a:t>Make it reliable. Is your </a:t>
            </a:r>
            <a:r>
              <a:rPr lang="en-US" sz="2400" dirty="0" err="1"/>
              <a:t>visualisation</a:t>
            </a:r>
            <a:r>
              <a:rPr lang="en-US" sz="2400" dirty="0"/>
              <a:t> faithful to the data? Does the design have integrity?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E93C8"/>
                </a:solidFill>
              </a:rPr>
              <a:t>Accessible</a:t>
            </a:r>
          </a:p>
          <a:p>
            <a:pPr marL="0" indent="0">
              <a:buNone/>
            </a:pPr>
            <a:r>
              <a:rPr lang="en-US" sz="2400" dirty="0"/>
              <a:t>Make it usable. Is your visualization relevant and understandable?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E93C8"/>
                </a:solidFill>
              </a:rPr>
              <a:t>Elegant</a:t>
            </a:r>
          </a:p>
          <a:p>
            <a:pPr marL="0" indent="0">
              <a:buNone/>
            </a:pPr>
            <a:r>
              <a:rPr lang="en-US" sz="2400" dirty="0"/>
              <a:t>Make it aesthetic. Is your graphic design appealing?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0E93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9167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15F6D7-3809-0B52-5C5E-3E785B34B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48AE6B9-3988-9ED4-DA3F-5A0074DD7F4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45A52BE-6B2C-432D-4F32-D914B547C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tools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B541F73-BEC3-D4A5-6D67-97F668A29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22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7C8AF03-C4BC-543D-16BF-D24A84120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861780"/>
          </a:xfrm>
        </p:spPr>
        <p:txBody>
          <a:bodyPr/>
          <a:lstStyle/>
          <a:p>
            <a:r>
              <a:rPr lang="en-GB" b="1" dirty="0"/>
              <a:t>Preliminary point: data-to-ink ratio</a:t>
            </a:r>
          </a:p>
          <a:p>
            <a:r>
              <a:rPr lang="en-GB" dirty="0"/>
              <a:t>Text</a:t>
            </a:r>
          </a:p>
          <a:p>
            <a:r>
              <a:rPr lang="en-GB" dirty="0"/>
              <a:t>Descriptive tables</a:t>
            </a:r>
          </a:p>
          <a:p>
            <a:r>
              <a:rPr lang="en-GB" dirty="0"/>
              <a:t>Graphs</a:t>
            </a:r>
          </a:p>
          <a:p>
            <a:r>
              <a:rPr lang="en-GB" dirty="0"/>
              <a:t>Dashboards</a:t>
            </a:r>
          </a:p>
          <a:p>
            <a:r>
              <a:rPr lang="en-GB" dirty="0"/>
              <a:t>Regressions/ML results + interpretation tools</a:t>
            </a:r>
          </a:p>
        </p:txBody>
      </p:sp>
    </p:spTree>
    <p:extLst>
      <p:ext uri="{BB962C8B-B14F-4D97-AF65-F5344CB8AC3E}">
        <p14:creationId xmlns:p14="http://schemas.microsoft.com/office/powerpoint/2010/main" val="10525534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E4AB8-EB54-20BA-454E-152B20819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6519420-2CE9-3528-4193-240C7891C3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D27E070-AC8D-BDCA-A8C1-B66A9E54A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Data-to-ink ratio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8E3F004-197A-7C14-5F3C-BBBD20730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23</a:t>
            </a:fld>
            <a:endParaRPr lang="fr-FR"/>
          </a:p>
        </p:txBody>
      </p:sp>
      <p:pic>
        <p:nvPicPr>
          <p:cNvPr id="6" name="Content Placeholder 5" descr="A person in a suit&#10;&#10;Description automatically generated">
            <a:extLst>
              <a:ext uri="{FF2B5EF4-FFF2-40B4-BE49-F238E27FC236}">
                <a16:creationId xmlns:a16="http://schemas.microsoft.com/office/drawing/2014/main" id="{BE866F39-DE6F-29B4-47F7-35AAF8442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1680" y="2384644"/>
            <a:ext cx="1498844" cy="1993462"/>
          </a:xfrm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55FB4614-FADE-1BC7-8679-B9D43496FDE1}"/>
              </a:ext>
            </a:extLst>
          </p:cNvPr>
          <p:cNvSpPr txBox="1">
            <a:spLocks/>
          </p:cNvSpPr>
          <p:nvPr/>
        </p:nvSpPr>
        <p:spPr>
          <a:xfrm>
            <a:off x="778213" y="1690687"/>
            <a:ext cx="11042311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Whatever your tool, you might want to </a:t>
            </a:r>
            <a:r>
              <a:rPr lang="en-US" dirty="0" err="1"/>
              <a:t>maximise</a:t>
            </a:r>
            <a:r>
              <a:rPr lang="en-US" dirty="0"/>
              <a:t> the </a:t>
            </a:r>
            <a:r>
              <a:rPr lang="en-US" dirty="0">
                <a:solidFill>
                  <a:srgbClr val="E76321"/>
                </a:solidFill>
              </a:rPr>
              <a:t>data-to-ink</a:t>
            </a:r>
            <a:br>
              <a:rPr lang="en-US" dirty="0">
                <a:solidFill>
                  <a:srgbClr val="E76321"/>
                </a:solidFill>
              </a:rPr>
            </a:br>
            <a:r>
              <a:rPr lang="en-US" dirty="0">
                <a:solidFill>
                  <a:srgbClr val="E76321"/>
                </a:solidFill>
              </a:rPr>
              <a:t>ratio </a:t>
            </a:r>
            <a:r>
              <a:rPr lang="en-US" dirty="0"/>
              <a:t>(see E. Tufte, Visual Display of Quantitative Information)</a:t>
            </a:r>
          </a:p>
          <a:p>
            <a:r>
              <a:rPr lang="en-US" dirty="0"/>
              <a:t>“The larger the share of a graphic’s ink devoted to data, the</a:t>
            </a:r>
            <a:br>
              <a:rPr lang="en-US" dirty="0"/>
            </a:br>
            <a:r>
              <a:rPr lang="en-US" dirty="0"/>
              <a:t>better (other relevant matters being equal).”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a nutshell: </a:t>
            </a:r>
            <a:r>
              <a:rPr lang="en-US" dirty="0">
                <a:solidFill>
                  <a:srgbClr val="E76321"/>
                </a:solidFill>
              </a:rPr>
              <a:t>identify and eliminate clutter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C8AB13-1079-A991-9758-7F474F05E75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52525" y="3429000"/>
            <a:ext cx="7077075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506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5582C-5C1F-443E-DDB6-2E78A8078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FEB7122C-DA32-A604-7EB3-3BECF551024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D47AB02-29F6-E43C-5269-B9A1A027B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clutter?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8FE68FE-9D0C-5CE3-11AF-9021E467F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24</a:t>
            </a:fld>
            <a:endParaRPr lang="fr-FR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620BB0E-EAC2-F308-C1EB-80D8C72AF9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0878138"/>
              </p:ext>
            </p:extLst>
          </p:nvPr>
        </p:nvGraphicFramePr>
        <p:xfrm>
          <a:off x="838200" y="1441918"/>
          <a:ext cx="3351179" cy="2031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3E24F26-F567-E033-0378-E9E9F82D0085}"/>
              </a:ext>
            </a:extLst>
          </p:cNvPr>
          <p:cNvSpPr txBox="1"/>
          <p:nvPr/>
        </p:nvSpPr>
        <p:spPr>
          <a:xfrm>
            <a:off x="2176428" y="3557987"/>
            <a:ext cx="674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steban" panose="02000000000000000000" pitchFamily="2" charset="0"/>
              </a:rPr>
              <a:t>Junk</a:t>
            </a:r>
            <a:endParaRPr lang="en-GB" dirty="0">
              <a:latin typeface="Esteban" panose="02000000000000000000" pitchFamily="2" charset="0"/>
            </a:endParaRPr>
          </a:p>
        </p:txBody>
      </p:sp>
      <p:pic>
        <p:nvPicPr>
          <p:cNvPr id="15" name="Picture 14" descr="A graph of a number of months&#10;&#10;Description automatically generated with medium confidence">
            <a:extLst>
              <a:ext uri="{FF2B5EF4-FFF2-40B4-BE49-F238E27FC236}">
                <a16:creationId xmlns:a16="http://schemas.microsoft.com/office/drawing/2014/main" id="{00DC2DEA-551D-6A14-F182-13811BBF9729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" t="881" r="1897" b="953"/>
          <a:stretch/>
        </p:blipFill>
        <p:spPr>
          <a:xfrm>
            <a:off x="759758" y="4011625"/>
            <a:ext cx="3910243" cy="2366683"/>
          </a:xfrm>
          <a:prstGeom prst="rect">
            <a:avLst/>
          </a:prstGeom>
          <a:ln>
            <a:noFill/>
          </a:ln>
        </p:spPr>
      </p:pic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411FACE1-79A2-D793-C77B-CEE8D73632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7288595"/>
              </p:ext>
            </p:extLst>
          </p:nvPr>
        </p:nvGraphicFramePr>
        <p:xfrm>
          <a:off x="5382695" y="4011625"/>
          <a:ext cx="4500893" cy="23666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411FACE1-79A2-D793-C77B-CEE8D73632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3809641"/>
              </p:ext>
            </p:extLst>
          </p:nvPr>
        </p:nvGraphicFramePr>
        <p:xfrm>
          <a:off x="5572414" y="1186014"/>
          <a:ext cx="3870046" cy="23475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1E23187C-A8B4-5B33-05CE-0A3B5267820E}"/>
              </a:ext>
            </a:extLst>
          </p:cNvPr>
          <p:cNvSpPr txBox="1"/>
          <p:nvPr/>
        </p:nvSpPr>
        <p:spPr>
          <a:xfrm>
            <a:off x="6007981" y="3557987"/>
            <a:ext cx="325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Esteban" panose="02000000000000000000" pitchFamily="2" charset="0"/>
              </a:rPr>
              <a:t>Quite</a:t>
            </a:r>
            <a:r>
              <a:rPr lang="fr-FR" dirty="0">
                <a:latin typeface="Esteban" panose="02000000000000000000" pitchFamily="2" charset="0"/>
              </a:rPr>
              <a:t> high – Base Excel graph</a:t>
            </a:r>
            <a:endParaRPr lang="en-GB" dirty="0">
              <a:latin typeface="Esteban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BCD2A7-1120-BB8A-9B55-520A48E19060}"/>
              </a:ext>
            </a:extLst>
          </p:cNvPr>
          <p:cNvSpPr txBox="1"/>
          <p:nvPr/>
        </p:nvSpPr>
        <p:spPr>
          <a:xfrm>
            <a:off x="2076144" y="6378308"/>
            <a:ext cx="1277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steban" panose="02000000000000000000" pitchFamily="2" charset="0"/>
              </a:rPr>
              <a:t>Very high</a:t>
            </a:r>
            <a:endParaRPr lang="en-GB" dirty="0">
              <a:latin typeface="Esteban" panose="020000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79BBA8-0038-2D12-603B-F5E971081BD2}"/>
              </a:ext>
            </a:extLst>
          </p:cNvPr>
          <p:cNvSpPr txBox="1"/>
          <p:nvPr/>
        </p:nvSpPr>
        <p:spPr>
          <a:xfrm>
            <a:off x="7209865" y="6378308"/>
            <a:ext cx="1277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steban" panose="02000000000000000000" pitchFamily="2" charset="0"/>
              </a:rPr>
              <a:t>Very high</a:t>
            </a:r>
            <a:endParaRPr lang="en-GB" dirty="0">
              <a:latin typeface="Esteba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73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0" grpId="0"/>
      <p:bldGraphic spid="16" grpId="0">
        <p:bldAsOne/>
      </p:bldGraphic>
      <p:bldGraphic spid="17" grpId="0">
        <p:bldAsOne/>
      </p:bldGraphic>
      <p:bldP spid="18" grpId="0"/>
      <p:bldP spid="19" grpId="0"/>
      <p:bldP spid="2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06508-C46A-1CD8-E012-31D831079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29ABD79-D1B5-5CC0-B57F-B8AB743EEE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60CC391-FBF5-D55D-CD5D-2714DB48C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clutter?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D562641-6A53-C190-BB41-5880752D8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25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CE4CF8-E231-1A7A-B9CC-774DE1E0684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9322" y="1593271"/>
            <a:ext cx="5264883" cy="44958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0E619B-7A63-78E6-EF63-A3E63589EC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2589" y="1913106"/>
            <a:ext cx="4851340" cy="387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261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EE03B-830D-F39F-93B4-51F649E31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378F3AFB-1441-B029-E426-8F8877BA5FF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4AD2027-48D4-71BC-917F-EE00C3F5F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clutter?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A23A1A8-D309-56E5-85A7-BE64E0C4B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26</a:t>
            </a:fld>
            <a:endParaRPr lang="fr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513517-90AD-B453-8E13-AFD03D6FD18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1433" b="15951"/>
          <a:stretch/>
        </p:blipFill>
        <p:spPr>
          <a:xfrm>
            <a:off x="424686" y="1589835"/>
            <a:ext cx="4416256" cy="28342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DE6D8B-8133-3231-03E3-62DB2A5DEE9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9921" r="2313" b="33098"/>
          <a:stretch/>
        </p:blipFill>
        <p:spPr>
          <a:xfrm>
            <a:off x="546847" y="4465451"/>
            <a:ext cx="4343400" cy="225602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714BF52-BA2D-E68B-5B34-B2711DF076EA}"/>
              </a:ext>
            </a:extLst>
          </p:cNvPr>
          <p:cNvSpPr txBox="1"/>
          <p:nvPr/>
        </p:nvSpPr>
        <p:spPr>
          <a:xfrm>
            <a:off x="5063565" y="2580150"/>
            <a:ext cx="192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steban" panose="02000000000000000000" pitchFamily="2" charset="0"/>
              </a:rPr>
              <a:t>Low data-to-</a:t>
            </a:r>
            <a:r>
              <a:rPr lang="fr-FR" dirty="0" err="1">
                <a:latin typeface="Esteban" panose="02000000000000000000" pitchFamily="2" charset="0"/>
              </a:rPr>
              <a:t>ink</a:t>
            </a:r>
            <a:endParaRPr lang="en-GB" dirty="0">
              <a:latin typeface="Esteban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57B80E-EE90-E8E8-6004-2ED2B188DC7C}"/>
              </a:ext>
            </a:extLst>
          </p:cNvPr>
          <p:cNvSpPr txBox="1"/>
          <p:nvPr/>
        </p:nvSpPr>
        <p:spPr>
          <a:xfrm>
            <a:off x="5063564" y="5408797"/>
            <a:ext cx="192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steban" panose="02000000000000000000" pitchFamily="2" charset="0"/>
              </a:rPr>
              <a:t>High data-to-</a:t>
            </a:r>
            <a:r>
              <a:rPr lang="fr-FR" dirty="0" err="1">
                <a:latin typeface="Esteban" panose="02000000000000000000" pitchFamily="2" charset="0"/>
              </a:rPr>
              <a:t>ink</a:t>
            </a:r>
            <a:endParaRPr lang="en-GB" dirty="0">
              <a:latin typeface="Esteban" panose="02000000000000000000" pitchFamily="2" charset="0"/>
            </a:endParaRP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AA68E982-2D3B-B3F5-BF24-A7897F568DB3}"/>
              </a:ext>
            </a:extLst>
          </p:cNvPr>
          <p:cNvSpPr txBox="1">
            <a:spLocks/>
          </p:cNvSpPr>
          <p:nvPr/>
        </p:nvSpPr>
        <p:spPr>
          <a:xfrm>
            <a:off x="5063564" y="5778129"/>
            <a:ext cx="3084555" cy="1079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Placing labels directly on the chart is a good way to make it more engaging</a:t>
            </a:r>
          </a:p>
        </p:txBody>
      </p:sp>
    </p:spTree>
    <p:extLst>
      <p:ext uri="{BB962C8B-B14F-4D97-AF65-F5344CB8AC3E}">
        <p14:creationId xmlns:p14="http://schemas.microsoft.com/office/powerpoint/2010/main" val="33833201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CA32E-1537-8D69-8192-F773A2392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1438307-5C8B-E836-EBD2-1A1A0E73107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DB57D40-7D63-9389-0A84-519FA43DB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clutter?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A529A50-3AD7-1250-E39A-674E96C70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27</a:t>
            </a:fld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2B2FFC0-93DE-715B-B463-A30E9C89B7B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9063" y="1553767"/>
            <a:ext cx="7249537" cy="4667901"/>
          </a:xfrm>
          <a:prstGeom prst="rect">
            <a:avLst/>
          </a:prstGeom>
        </p:spPr>
      </p:pic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D0109516-0C51-F9E6-97EF-E9BFD9FCE4A7}"/>
              </a:ext>
            </a:extLst>
          </p:cNvPr>
          <p:cNvSpPr txBox="1">
            <a:spLocks/>
          </p:cNvSpPr>
          <p:nvPr/>
        </p:nvSpPr>
        <p:spPr>
          <a:xfrm>
            <a:off x="7848600" y="3117017"/>
            <a:ext cx="4092921" cy="1541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Or be more creative: remove labels, put them directly in the title</a:t>
            </a:r>
          </a:p>
        </p:txBody>
      </p:sp>
    </p:spTree>
    <p:extLst>
      <p:ext uri="{BB962C8B-B14F-4D97-AF65-F5344CB8AC3E}">
        <p14:creationId xmlns:p14="http://schemas.microsoft.com/office/powerpoint/2010/main" val="24467702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5E79AF-AAC3-2C35-1DAD-D9A29C7D8B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ED79B2E7-486D-9308-899D-82820640B3E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8FCEC49-5F24-F3FA-DC57-66D6C6836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clutter?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F9C9A61-3A49-386B-5503-9D86278C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28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906D0B-BCF2-DD7C-3B1A-E61191F2E89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7525" y="1598612"/>
            <a:ext cx="5505450" cy="3838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85CB88-7848-A4CC-364A-B6AEDE1CA73E}"/>
              </a:ext>
            </a:extLst>
          </p:cNvPr>
          <p:cNvSpPr txBox="1"/>
          <p:nvPr/>
        </p:nvSpPr>
        <p:spPr>
          <a:xfrm>
            <a:off x="650875" y="5719543"/>
            <a:ext cx="3787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steban" panose="02000000000000000000" pitchFamily="2" charset="0"/>
              </a:rPr>
              <a:t>Notice the </a:t>
            </a:r>
            <a:r>
              <a:rPr lang="fr-FR" dirty="0" err="1">
                <a:latin typeface="Esteban" panose="02000000000000000000" pitchFamily="2" charset="0"/>
              </a:rPr>
              <a:t>fancy</a:t>
            </a:r>
            <a:r>
              <a:rPr lang="fr-FR" dirty="0">
                <a:latin typeface="Esteban" panose="02000000000000000000" pitchFamily="2" charset="0"/>
              </a:rPr>
              <a:t> trick of the range </a:t>
            </a:r>
            <a:r>
              <a:rPr lang="fr-FR" dirty="0" err="1">
                <a:latin typeface="Esteban" panose="02000000000000000000" pitchFamily="2" charset="0"/>
              </a:rPr>
              <a:t>beginning</a:t>
            </a:r>
            <a:r>
              <a:rPr lang="fr-FR" dirty="0">
                <a:latin typeface="Esteban" panose="02000000000000000000" pitchFamily="2" charset="0"/>
              </a:rPr>
              <a:t>/</a:t>
            </a:r>
            <a:r>
              <a:rPr lang="fr-FR" dirty="0" err="1">
                <a:latin typeface="Esteban" panose="02000000000000000000" pitchFamily="2" charset="0"/>
              </a:rPr>
              <a:t>ending</a:t>
            </a:r>
            <a:r>
              <a:rPr lang="fr-FR" dirty="0">
                <a:latin typeface="Esteban" panose="02000000000000000000" pitchFamily="2" charset="0"/>
              </a:rPr>
              <a:t> at the min/max</a:t>
            </a:r>
            <a:endParaRPr lang="en-GB" dirty="0">
              <a:latin typeface="Esteban" panose="020000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02C960-5871-96D9-49C9-5ED2E52C320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32522" y="1703704"/>
            <a:ext cx="5959477" cy="357314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6B48C6F-0A18-331B-9475-91ED2E301C46}"/>
              </a:ext>
            </a:extLst>
          </p:cNvPr>
          <p:cNvCxnSpPr>
            <a:cxnSpLocks/>
          </p:cNvCxnSpPr>
          <p:nvPr/>
        </p:nvCxnSpPr>
        <p:spPr>
          <a:xfrm>
            <a:off x="6146800" y="1598612"/>
            <a:ext cx="0" cy="4767262"/>
          </a:xfrm>
          <a:prstGeom prst="line">
            <a:avLst/>
          </a:prstGeom>
          <a:ln>
            <a:solidFill>
              <a:srgbClr val="E76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4DCAEB1-6DA6-15BD-0DDE-F671BEE9C304}"/>
              </a:ext>
            </a:extLst>
          </p:cNvPr>
          <p:cNvSpPr txBox="1"/>
          <p:nvPr/>
        </p:nvSpPr>
        <p:spPr>
          <a:xfrm>
            <a:off x="7199065" y="5719543"/>
            <a:ext cx="3787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Esteban" panose="02000000000000000000" pitchFamily="2" charset="0"/>
              </a:rPr>
              <a:t>Here</a:t>
            </a:r>
            <a:r>
              <a:rPr lang="fr-FR" dirty="0">
                <a:latin typeface="Esteban" panose="02000000000000000000" pitchFamily="2" charset="0"/>
              </a:rPr>
              <a:t>, the </a:t>
            </a:r>
            <a:r>
              <a:rPr lang="fr-FR" dirty="0" err="1">
                <a:latin typeface="Esteban" panose="02000000000000000000" pitchFamily="2" charset="0"/>
              </a:rPr>
              <a:t>ticks</a:t>
            </a:r>
            <a:r>
              <a:rPr lang="fr-FR" dirty="0">
                <a:latin typeface="Esteban" panose="02000000000000000000" pitchFamily="2" charset="0"/>
              </a:rPr>
              <a:t> are the quartiles</a:t>
            </a:r>
            <a:endParaRPr lang="en-GB" dirty="0">
              <a:latin typeface="Esteba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9111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C2D33-6B57-1F89-F559-AD92172AA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FF3F022C-E9B0-E3EC-F25E-B274D82C02D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6640E68-7480-B163-1437-201C0D5A4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Data-to-ink, my two cents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2BC98C2-4E6D-E272-9225-C525A8D7D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29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A1ED737-1A1C-B0D0-5289-151A2039ECFE}"/>
              </a:ext>
            </a:extLst>
          </p:cNvPr>
          <p:cNvSpPr txBox="1">
            <a:spLocks/>
          </p:cNvSpPr>
          <p:nvPr/>
        </p:nvSpPr>
        <p:spPr>
          <a:xfrm>
            <a:off x="778213" y="1690687"/>
            <a:ext cx="11042311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It does make your graphs look </a:t>
            </a:r>
            <a:r>
              <a:rPr lang="en-US" dirty="0">
                <a:solidFill>
                  <a:srgbClr val="E76321"/>
                </a:solidFill>
              </a:rPr>
              <a:t>fancy</a:t>
            </a:r>
            <a:r>
              <a:rPr lang="en-US" dirty="0"/>
              <a:t> and quite </a:t>
            </a:r>
            <a:r>
              <a:rPr lang="en-US" dirty="0">
                <a:solidFill>
                  <a:srgbClr val="E76321"/>
                </a:solidFill>
              </a:rPr>
              <a:t>clear</a:t>
            </a:r>
            <a:r>
              <a:rPr lang="en-US" dirty="0"/>
              <a:t>, but a too high data-to-ink ratio may not be to everyone’s tastes </a:t>
            </a:r>
          </a:p>
          <a:p>
            <a:pPr lvl="1"/>
            <a:r>
              <a:rPr lang="en-US" dirty="0"/>
              <a:t>Ideally, you should aim for graphs styles that are the easiest to interpret</a:t>
            </a:r>
          </a:p>
          <a:p>
            <a:pPr lvl="1"/>
            <a:r>
              <a:rPr lang="en-US" dirty="0"/>
              <a:t>Don’t mistakenly erase content that help with interpretability</a:t>
            </a:r>
          </a:p>
          <a:p>
            <a:r>
              <a:rPr lang="en-US" dirty="0"/>
              <a:t>People are not used to very high data-to-ink ratios</a:t>
            </a:r>
          </a:p>
          <a:p>
            <a:pPr lvl="1"/>
            <a:r>
              <a:rPr lang="en-US" dirty="0"/>
              <a:t>People don’t like change: you should aim to use chart styles that people are familiar with (even if it is not optimal)</a:t>
            </a:r>
          </a:p>
          <a:p>
            <a:pPr lvl="1"/>
            <a:r>
              <a:rPr lang="en-US" dirty="0"/>
              <a:t>However, you could progressively increase the ratio as people start to get used to it</a:t>
            </a:r>
          </a:p>
          <a:p>
            <a:r>
              <a:rPr lang="en-US" dirty="0"/>
              <a:t>This may require modifying your graphs by hand</a:t>
            </a:r>
          </a:p>
          <a:p>
            <a:pPr lvl="1"/>
            <a:r>
              <a:rPr lang="en-US" dirty="0"/>
              <a:t>The best viz are done manually, on a graphic design software (Inkscape, Illustrator…), not directly on R</a:t>
            </a:r>
          </a:p>
        </p:txBody>
      </p:sp>
    </p:spTree>
    <p:extLst>
      <p:ext uri="{BB962C8B-B14F-4D97-AF65-F5344CB8AC3E}">
        <p14:creationId xmlns:p14="http://schemas.microsoft.com/office/powerpoint/2010/main" val="3736805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2CCE43-112C-2875-3B4B-F56255FFA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A1D6B6A1-A7B4-68B6-476A-213283B0A91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62887ED-5B58-B72B-87E1-4B2370F63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Today</a:t>
            </a:r>
            <a:endParaRPr lang="en-GB" dirty="0">
              <a:solidFill>
                <a:srgbClr val="E76321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31196CF-30F4-B52C-2B28-8A0668AD5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28892B3-F1D6-0911-3CD6-9D72EEE41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Morning</a:t>
            </a:r>
          </a:p>
          <a:p>
            <a:pPr lvl="1"/>
            <a:r>
              <a:rPr lang="en-US" dirty="0"/>
              <a:t>How to communicate complicated things to people that don’t understand complicated things</a:t>
            </a:r>
          </a:p>
          <a:p>
            <a:pPr lvl="1"/>
            <a:r>
              <a:rPr lang="en-US" dirty="0"/>
              <a:t>How to understand a complicated model when you have no idea what it is doing</a:t>
            </a:r>
          </a:p>
          <a:p>
            <a:r>
              <a:rPr lang="en-US" dirty="0"/>
              <a:t>Afternoon</a:t>
            </a:r>
          </a:p>
          <a:p>
            <a:pPr lvl="1"/>
            <a:r>
              <a:rPr lang="en-US" dirty="0"/>
              <a:t>You’ll do a ton of graphs and tables (and ideally make them nice to look at)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025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7C07D2-756B-B7B9-E6DE-216E2FD6D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524D112-C91E-3DC1-FA29-247DD65EFD4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9637A53-A891-C37E-90B6-2376C56E0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tools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F9B3994-AFF6-4DD7-B7C1-F043F624E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30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13CFC9C-B21E-ADB6-F8D3-789941043D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861780"/>
          </a:xfrm>
        </p:spPr>
        <p:txBody>
          <a:bodyPr/>
          <a:lstStyle/>
          <a:p>
            <a:r>
              <a:rPr lang="en-GB" dirty="0"/>
              <a:t>Preliminary point: data-to-ink ratio</a:t>
            </a:r>
          </a:p>
          <a:p>
            <a:r>
              <a:rPr lang="en-GB" b="1" dirty="0"/>
              <a:t>Text</a:t>
            </a:r>
          </a:p>
          <a:p>
            <a:r>
              <a:rPr lang="en-GB" dirty="0"/>
              <a:t>Descriptive tables</a:t>
            </a:r>
          </a:p>
          <a:p>
            <a:r>
              <a:rPr lang="en-GB" dirty="0"/>
              <a:t>Graphs</a:t>
            </a:r>
          </a:p>
          <a:p>
            <a:r>
              <a:rPr lang="en-GB" dirty="0"/>
              <a:t>Dashboards</a:t>
            </a:r>
          </a:p>
          <a:p>
            <a:r>
              <a:rPr lang="en-GB" dirty="0"/>
              <a:t>Regressions/ML results + interpretation tools</a:t>
            </a:r>
          </a:p>
        </p:txBody>
      </p:sp>
    </p:spTree>
    <p:extLst>
      <p:ext uri="{BB962C8B-B14F-4D97-AF65-F5344CB8AC3E}">
        <p14:creationId xmlns:p14="http://schemas.microsoft.com/office/powerpoint/2010/main" val="12506655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88EB3-E14B-E61C-C01F-DC846A839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536FEDE7-B59E-7EEA-9E96-87D19FF8149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EA4B5BA-CA19-78C1-A78A-D05C67EDF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Text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4663985-7093-3940-F230-CCF1AA92B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31</a:t>
            </a:fld>
            <a:endParaRPr lang="fr-FR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F1A64-A334-3648-5805-12244C683F16}"/>
              </a:ext>
            </a:extLst>
          </p:cNvPr>
          <p:cNvSpPr txBox="1">
            <a:spLocks/>
          </p:cNvSpPr>
          <p:nvPr/>
        </p:nvSpPr>
        <p:spPr>
          <a:xfrm>
            <a:off x="778213" y="1690687"/>
            <a:ext cx="11042311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Text alone don’t make a good data visualization tool (though there are text-based graphs)</a:t>
            </a:r>
          </a:p>
          <a:p>
            <a:r>
              <a:rPr lang="en-US" dirty="0"/>
              <a:t>But it is a good </a:t>
            </a:r>
            <a:r>
              <a:rPr lang="en-US" dirty="0">
                <a:solidFill>
                  <a:srgbClr val="E76321"/>
                </a:solidFill>
              </a:rPr>
              <a:t>complement</a:t>
            </a:r>
            <a:r>
              <a:rPr lang="en-US" dirty="0"/>
              <a:t> to graphics and tables</a:t>
            </a:r>
          </a:p>
        </p:txBody>
      </p:sp>
    </p:spTree>
    <p:extLst>
      <p:ext uri="{BB962C8B-B14F-4D97-AF65-F5344CB8AC3E}">
        <p14:creationId xmlns:p14="http://schemas.microsoft.com/office/powerpoint/2010/main" val="1870217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D5AFD-4931-953E-289C-F3991CB81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39722E9-3845-B3FB-04F9-FAE7AC5794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C780BD9-1E6A-0347-4E4B-778486EEB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Active titles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F364AF6-9E1C-DAEE-5BEF-55F8A18EC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32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F970C9B-7054-58CF-9522-3CCF5359B43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4871" y="1771235"/>
            <a:ext cx="5699271" cy="4233034"/>
          </a:xfrm>
          <a:prstGeom prst="rect">
            <a:avLst/>
          </a:prstGeom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ED74C8E-7F7F-6E0D-6FBE-B0762BE2DD31}"/>
              </a:ext>
            </a:extLst>
          </p:cNvPr>
          <p:cNvSpPr txBox="1">
            <a:spLocks/>
          </p:cNvSpPr>
          <p:nvPr/>
        </p:nvSpPr>
        <p:spPr>
          <a:xfrm>
            <a:off x="6811266" y="1771235"/>
            <a:ext cx="5195204" cy="192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Your title can be used to transmit a </a:t>
            </a:r>
            <a:r>
              <a:rPr lang="en-US" dirty="0">
                <a:solidFill>
                  <a:srgbClr val="E76321"/>
                </a:solidFill>
              </a:rPr>
              <a:t>key message</a:t>
            </a:r>
            <a:r>
              <a:rPr lang="en-US" dirty="0"/>
              <a:t> (instead of just describing the data)</a:t>
            </a:r>
          </a:p>
          <a:p>
            <a:r>
              <a:rPr lang="en-US" dirty="0"/>
              <a:t>Not everyone likes that though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F4F4480-8D55-81DD-8970-DB121B7D52E6}"/>
              </a:ext>
            </a:extLst>
          </p:cNvPr>
          <p:cNvSpPr txBox="1">
            <a:spLocks/>
          </p:cNvSpPr>
          <p:nvPr/>
        </p:nvSpPr>
        <p:spPr>
          <a:xfrm>
            <a:off x="6811266" y="3694694"/>
            <a:ext cx="5195204" cy="3026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Also: notice all text are properly aligned</a:t>
            </a:r>
          </a:p>
          <a:p>
            <a:pPr lvl="1"/>
            <a:r>
              <a:rPr lang="en-US" dirty="0"/>
              <a:t>This is a detail</a:t>
            </a:r>
          </a:p>
          <a:p>
            <a:pPr lvl="1"/>
            <a:r>
              <a:rPr lang="en-US" dirty="0"/>
              <a:t>But attention to detail makes the difference between a good graph and a great graph</a:t>
            </a:r>
          </a:p>
        </p:txBody>
      </p:sp>
    </p:spTree>
    <p:extLst>
      <p:ext uri="{BB962C8B-B14F-4D97-AF65-F5344CB8AC3E}">
        <p14:creationId xmlns:p14="http://schemas.microsoft.com/office/powerpoint/2010/main" val="29152160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A7D43-C1E3-AE6D-8F3F-9C3D5A46A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D719422-02AA-62C7-1C76-DEEDD180B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49BEFA6-1B6B-F236-6D6E-6EBF79B99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Explainers/annotations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1406856-9FF4-708A-3199-9A4EB9EB4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33</a:t>
            </a:fld>
            <a:endParaRPr lang="fr-FR"/>
          </a:p>
        </p:txBody>
      </p:sp>
      <p:pic>
        <p:nvPicPr>
          <p:cNvPr id="6" name="Image 5" descr="Une image contenant texte, Police, diagramme, ligne&#10;&#10;Description générée automatiquement">
            <a:extLst>
              <a:ext uri="{FF2B5EF4-FFF2-40B4-BE49-F238E27FC236}">
                <a16:creationId xmlns:a16="http://schemas.microsoft.com/office/drawing/2014/main" id="{4755E134-6470-FAD0-0025-70712E7152B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13" y="1391478"/>
            <a:ext cx="6662496" cy="5329997"/>
          </a:xfrm>
          <a:prstGeom prst="rect">
            <a:avLst/>
          </a:prstGeom>
        </p:spPr>
      </p:pic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E5A906AA-3506-214C-D23E-96D1B86FC3B9}"/>
              </a:ext>
            </a:extLst>
          </p:cNvPr>
          <p:cNvSpPr txBox="1">
            <a:spLocks/>
          </p:cNvSpPr>
          <p:nvPr/>
        </p:nvSpPr>
        <p:spPr>
          <a:xfrm>
            <a:off x="7758820" y="1771235"/>
            <a:ext cx="4247650" cy="4233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Explainers allow readers to understand content quickly</a:t>
            </a:r>
          </a:p>
          <a:p>
            <a:pPr lvl="1"/>
            <a:r>
              <a:rPr lang="en-US" dirty="0"/>
              <a:t>You can explain trends in the data</a:t>
            </a:r>
          </a:p>
          <a:p>
            <a:pPr lvl="1"/>
            <a:r>
              <a:rPr lang="en-US" dirty="0"/>
              <a:t>Or how to interpret the graph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519C0F64-7B50-6A75-39F4-1420AB351676}"/>
              </a:ext>
            </a:extLst>
          </p:cNvPr>
          <p:cNvCxnSpPr/>
          <p:nvPr/>
        </p:nvCxnSpPr>
        <p:spPr>
          <a:xfrm flipH="1">
            <a:off x="6654297" y="2643611"/>
            <a:ext cx="68806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C025460C-9C86-87BC-6155-A48FA7FDB91C}"/>
              </a:ext>
            </a:extLst>
          </p:cNvPr>
          <p:cNvCxnSpPr/>
          <p:nvPr/>
        </p:nvCxnSpPr>
        <p:spPr>
          <a:xfrm flipH="1">
            <a:off x="7160537" y="3167203"/>
            <a:ext cx="68806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8682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147B88-6057-A5D1-6B0E-1D1ECCE1C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D482AC72-23D7-49F5-E8BA-86EC3AF13F6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230972D-34B0-FF2F-272C-AE4F9552F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Explainers/annotations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432E680-ACB4-103B-F85B-E244F087D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34</a:t>
            </a:fld>
            <a:endParaRPr lang="fr-FR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EDAF2E1D-D249-7D8B-5C8F-D78FFC487415}"/>
              </a:ext>
            </a:extLst>
          </p:cNvPr>
          <p:cNvSpPr txBox="1">
            <a:spLocks/>
          </p:cNvSpPr>
          <p:nvPr/>
        </p:nvSpPr>
        <p:spPr>
          <a:xfrm>
            <a:off x="7758820" y="1771235"/>
            <a:ext cx="4247650" cy="4233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Explainers allow readers to understand content quickly</a:t>
            </a:r>
          </a:p>
          <a:p>
            <a:pPr lvl="1"/>
            <a:r>
              <a:rPr lang="en-US" dirty="0"/>
              <a:t>You can explain trends in the data</a:t>
            </a:r>
          </a:p>
          <a:p>
            <a:pPr lvl="1"/>
            <a:r>
              <a:rPr lang="en-US" dirty="0"/>
              <a:t>Or how to interpret the graph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8A12607-F8D1-E1A8-8A1F-8B399D3D579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98105" y="1398119"/>
            <a:ext cx="5271052" cy="5323356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E2E16557-3EF2-F0AE-F926-4B2B71FEF1A8}"/>
              </a:ext>
            </a:extLst>
          </p:cNvPr>
          <p:cNvCxnSpPr/>
          <p:nvPr/>
        </p:nvCxnSpPr>
        <p:spPr>
          <a:xfrm flipH="1">
            <a:off x="6669157" y="3902042"/>
            <a:ext cx="688063" cy="0"/>
          </a:xfrm>
          <a:prstGeom prst="straightConnector1">
            <a:avLst/>
          </a:prstGeom>
          <a:ln>
            <a:solidFill>
              <a:srgbClr val="D3E3E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11078DCB-A00E-C205-E75E-00AFE6490FC3}"/>
              </a:ext>
            </a:extLst>
          </p:cNvPr>
          <p:cNvCxnSpPr/>
          <p:nvPr/>
        </p:nvCxnSpPr>
        <p:spPr>
          <a:xfrm flipH="1">
            <a:off x="710042" y="2046083"/>
            <a:ext cx="688063" cy="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7566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377BF-EFFA-33E5-2384-FDE523133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4B108079-6CDB-4324-83DF-8E1CD794D62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6C2C048-8FD7-6262-8E5B-FD944A755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tools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E55069E-1562-1E42-56F3-4D67DDFD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35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412A3D7-5136-3ECD-D828-A67788678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861780"/>
          </a:xfrm>
        </p:spPr>
        <p:txBody>
          <a:bodyPr/>
          <a:lstStyle/>
          <a:p>
            <a:r>
              <a:rPr lang="en-GB" dirty="0"/>
              <a:t>Preliminary point: data-to-ink ratio</a:t>
            </a:r>
          </a:p>
          <a:p>
            <a:r>
              <a:rPr lang="en-GB" dirty="0"/>
              <a:t>Text</a:t>
            </a:r>
          </a:p>
          <a:p>
            <a:r>
              <a:rPr lang="en-GB" b="1" dirty="0"/>
              <a:t>Descriptive tables</a:t>
            </a:r>
          </a:p>
          <a:p>
            <a:r>
              <a:rPr lang="en-GB" dirty="0"/>
              <a:t>Graphs</a:t>
            </a:r>
          </a:p>
          <a:p>
            <a:r>
              <a:rPr lang="en-GB" dirty="0"/>
              <a:t>Dashboards</a:t>
            </a:r>
          </a:p>
          <a:p>
            <a:r>
              <a:rPr lang="en-GB" dirty="0"/>
              <a:t>Regressions/ML results + interpretation tools</a:t>
            </a:r>
          </a:p>
        </p:txBody>
      </p:sp>
    </p:spTree>
    <p:extLst>
      <p:ext uri="{BB962C8B-B14F-4D97-AF65-F5344CB8AC3E}">
        <p14:creationId xmlns:p14="http://schemas.microsoft.com/office/powerpoint/2010/main" val="13938475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F26BE-6605-DD80-C250-664C93CE2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206B9807-C5DE-CD8A-2A4C-8790D61C875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78774D5-6888-0B38-E898-C8DA24CD3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Descriptive tables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192CA16-4802-7379-9161-5D6B64AB4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36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3105258-9964-B929-A614-B04A1A28A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8110"/>
            <a:ext cx="10515600" cy="3861780"/>
          </a:xfrm>
        </p:spPr>
        <p:txBody>
          <a:bodyPr/>
          <a:lstStyle/>
          <a:p>
            <a:r>
              <a:rPr lang="en-GB" dirty="0"/>
              <a:t>This is, of course, your bread and butter of data communication</a:t>
            </a:r>
          </a:p>
          <a:p>
            <a:r>
              <a:rPr lang="en-GB" dirty="0"/>
              <a:t>Ideally, your tables should be understood even </a:t>
            </a:r>
            <a:r>
              <a:rPr lang="en-GB" dirty="0">
                <a:solidFill>
                  <a:srgbClr val="E76321"/>
                </a:solidFill>
              </a:rPr>
              <a:t>outside the context of your report/article </a:t>
            </a:r>
            <a:r>
              <a:rPr lang="en-GB" dirty="0"/>
              <a:t>(i.e. self-supporting), so mention the:</a:t>
            </a:r>
          </a:p>
          <a:p>
            <a:pPr lvl="1"/>
            <a:r>
              <a:rPr lang="en-GB" dirty="0"/>
              <a:t>Data source</a:t>
            </a:r>
          </a:p>
          <a:p>
            <a:pPr lvl="1"/>
            <a:r>
              <a:rPr lang="en-GB" dirty="0"/>
              <a:t>Sample </a:t>
            </a:r>
          </a:p>
          <a:p>
            <a:pPr lvl="1"/>
            <a:r>
              <a:rPr lang="en-GB" dirty="0"/>
              <a:t>Population</a:t>
            </a:r>
          </a:p>
          <a:p>
            <a:pPr lvl="1"/>
            <a:r>
              <a:rPr lang="en-GB" dirty="0"/>
              <a:t>Time or period of the data</a:t>
            </a:r>
          </a:p>
          <a:p>
            <a:pPr lvl="1"/>
            <a:r>
              <a:rPr lang="en-GB" dirty="0"/>
              <a:t>Geographical location</a:t>
            </a:r>
          </a:p>
          <a:p>
            <a:r>
              <a:rPr lang="en-GB" dirty="0"/>
              <a:t>Avoid using acronyms defined elsewhere in the report/article, etc.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41036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E2A1F0-BAC9-11F7-6548-197EA65A5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187D5F4-75CA-335D-5319-451A7C3B359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5C34C22-7CE5-798D-E5ED-6882DB98A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Tables design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982970A-8011-0D97-033C-4DE0937B9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37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3E36C3B-5E63-DC08-09FE-13F99EB3F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1574"/>
            <a:ext cx="10515600" cy="966281"/>
          </a:xfrm>
        </p:spPr>
        <p:txBody>
          <a:bodyPr/>
          <a:lstStyle/>
          <a:p>
            <a:r>
              <a:rPr lang="en-GB" dirty="0"/>
              <a:t>Keep it light: border under header, bottom border, optional top border, </a:t>
            </a:r>
            <a:r>
              <a:rPr lang="en-GB" dirty="0">
                <a:solidFill>
                  <a:srgbClr val="E76321"/>
                </a:solidFill>
              </a:rPr>
              <a:t>no cell shading</a:t>
            </a:r>
          </a:p>
          <a:p>
            <a:pPr lvl="1"/>
            <a:endParaRPr lang="en-GB" dirty="0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E4269DD3-C917-2F12-642D-4B270F479BB4}"/>
              </a:ext>
            </a:extLst>
          </p:cNvPr>
          <p:cNvSpPr txBox="1">
            <a:spLocks/>
          </p:cNvSpPr>
          <p:nvPr/>
        </p:nvSpPr>
        <p:spPr>
          <a:xfrm>
            <a:off x="342089" y="2462719"/>
            <a:ext cx="9288294" cy="966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fr-FR" b="1" dirty="0"/>
              <a:t>Table 1.</a:t>
            </a:r>
            <a:r>
              <a:rPr lang="fr-FR" dirty="0"/>
              <a:t> </a:t>
            </a:r>
            <a:r>
              <a:rPr lang="fr-FR" dirty="0" err="1"/>
              <a:t>Characteristics</a:t>
            </a:r>
            <a:r>
              <a:rPr lang="fr-FR" dirty="0"/>
              <a:t> of French </a:t>
            </a:r>
            <a:r>
              <a:rPr lang="fr-FR" dirty="0" err="1"/>
              <a:t>general</a:t>
            </a:r>
            <a:r>
              <a:rPr lang="fr-FR" dirty="0"/>
              <a:t> </a:t>
            </a:r>
            <a:r>
              <a:rPr lang="fr-FR" dirty="0" err="1"/>
              <a:t>practitioners</a:t>
            </a:r>
            <a:r>
              <a:rPr lang="fr-FR" dirty="0"/>
              <a:t>, 2022 (national panel of </a:t>
            </a:r>
            <a:r>
              <a:rPr lang="fr-FR" dirty="0" err="1"/>
              <a:t>general</a:t>
            </a:r>
            <a:r>
              <a:rPr lang="fr-FR" dirty="0"/>
              <a:t> </a:t>
            </a:r>
            <a:r>
              <a:rPr lang="fr-FR" dirty="0" err="1"/>
              <a:t>practitioners</a:t>
            </a:r>
            <a:r>
              <a:rPr lang="fr-FR" dirty="0"/>
              <a:t>, N = 1000)</a:t>
            </a:r>
            <a:endParaRPr lang="en-GB" b="1" dirty="0"/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7ADD9D16-023C-4724-5016-CA59C009BD33}"/>
              </a:ext>
            </a:extLst>
          </p:cNvPr>
          <p:cNvSpPr txBox="1">
            <a:spLocks/>
          </p:cNvSpPr>
          <p:nvPr/>
        </p:nvSpPr>
        <p:spPr>
          <a:xfrm>
            <a:off x="6096000" y="6236730"/>
            <a:ext cx="3683379" cy="59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fr-FR" sz="1400" dirty="0" err="1"/>
              <a:t>Weighted</a:t>
            </a:r>
            <a:r>
              <a:rPr lang="fr-FR" sz="1400" dirty="0"/>
              <a:t> data</a:t>
            </a:r>
          </a:p>
          <a:p>
            <a:pPr marL="457200" lvl="1" indent="0">
              <a:buNone/>
            </a:pPr>
            <a:r>
              <a:rPr lang="fr-FR" sz="1400" baseline="30000" dirty="0"/>
              <a:t>1</a:t>
            </a:r>
            <a:r>
              <a:rPr lang="fr-FR" sz="1400" dirty="0"/>
              <a:t>Some </a:t>
            </a:r>
            <a:r>
              <a:rPr lang="fr-FR" sz="1400" dirty="0" err="1"/>
              <a:t>other</a:t>
            </a:r>
            <a:r>
              <a:rPr lang="fr-FR" sz="1400" dirty="0"/>
              <a:t> </a:t>
            </a:r>
            <a:r>
              <a:rPr lang="fr-FR" sz="1400" dirty="0" err="1"/>
              <a:t>stuff</a:t>
            </a:r>
            <a:endParaRPr lang="en-GB" sz="1400" dirty="0"/>
          </a:p>
        </p:txBody>
      </p:sp>
      <p:graphicFrame>
        <p:nvGraphicFramePr>
          <p:cNvPr id="15" name="Table 5">
            <a:extLst>
              <a:ext uri="{FF2B5EF4-FFF2-40B4-BE49-F238E27FC236}">
                <a16:creationId xmlns:a16="http://schemas.microsoft.com/office/drawing/2014/main" id="{8D2D1A16-5202-9ED4-19A1-7009CD94AE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4550696"/>
              </p:ext>
            </p:extLst>
          </p:nvPr>
        </p:nvGraphicFramePr>
        <p:xfrm>
          <a:off x="6576223" y="3313931"/>
          <a:ext cx="2606607" cy="29151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706">
                  <a:extLst>
                    <a:ext uri="{9D8B030D-6E8A-4147-A177-3AD203B41FA5}">
                      <a16:colId xmlns:a16="http://schemas.microsoft.com/office/drawing/2014/main" val="2419865856"/>
                    </a:ext>
                  </a:extLst>
                </a:gridCol>
                <a:gridCol w="963632">
                  <a:extLst>
                    <a:ext uri="{9D8B030D-6E8A-4147-A177-3AD203B41FA5}">
                      <a16:colId xmlns:a16="http://schemas.microsoft.com/office/drawing/2014/main" val="1737154849"/>
                    </a:ext>
                  </a:extLst>
                </a:gridCol>
                <a:gridCol w="620269">
                  <a:extLst>
                    <a:ext uri="{9D8B030D-6E8A-4147-A177-3AD203B41FA5}">
                      <a16:colId xmlns:a16="http://schemas.microsoft.com/office/drawing/2014/main" val="30265769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Variable</a:t>
                      </a:r>
                      <a:r>
                        <a:rPr lang="fr-FR" sz="1600" b="1" baseline="30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</a:t>
                      </a:r>
                      <a:endParaRPr lang="en-GB" sz="1600" b="1" baseline="30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N</a:t>
                      </a:r>
                      <a:endParaRPr lang="en-GB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%</a:t>
                      </a:r>
                      <a:endParaRPr lang="en-GB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841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Gender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443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Men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597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59.7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8032427"/>
                  </a:ext>
                </a:extLst>
              </a:tr>
              <a:tr h="568201">
                <a:tc>
                  <a:txBody>
                    <a:bodyPr/>
                    <a:lstStyle/>
                    <a:p>
                      <a:pPr marL="180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Women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403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40.3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2869543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Age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9263258"/>
                  </a:ext>
                </a:extLst>
              </a:tr>
              <a:tr h="179217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-50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363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36.3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9994244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50-59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417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41.7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2093083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60+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220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22.0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3800958"/>
                  </a:ext>
                </a:extLst>
              </a:tr>
            </a:tbl>
          </a:graphicData>
        </a:graphic>
      </p:graphicFrame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EAB6527C-F52A-C207-8651-986AC1CE78E3}"/>
              </a:ext>
            </a:extLst>
          </p:cNvPr>
          <p:cNvSpPr txBox="1">
            <a:spLocks/>
          </p:cNvSpPr>
          <p:nvPr/>
        </p:nvSpPr>
        <p:spPr>
          <a:xfrm>
            <a:off x="927776" y="6236730"/>
            <a:ext cx="3683379" cy="59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fr-FR" sz="1400" dirty="0" err="1"/>
              <a:t>Weighted</a:t>
            </a:r>
            <a:r>
              <a:rPr lang="fr-FR" sz="1400" dirty="0"/>
              <a:t> data</a:t>
            </a:r>
          </a:p>
          <a:p>
            <a:pPr marL="457200" lvl="1" indent="0">
              <a:buNone/>
            </a:pPr>
            <a:r>
              <a:rPr lang="fr-FR" sz="1400" baseline="30000" dirty="0"/>
              <a:t>1</a:t>
            </a:r>
            <a:r>
              <a:rPr lang="fr-FR" sz="1400" dirty="0"/>
              <a:t>Some </a:t>
            </a:r>
            <a:r>
              <a:rPr lang="fr-FR" sz="1400" dirty="0" err="1"/>
              <a:t>other</a:t>
            </a:r>
            <a:r>
              <a:rPr lang="fr-FR" sz="1400" dirty="0"/>
              <a:t> </a:t>
            </a:r>
            <a:r>
              <a:rPr lang="fr-FR" sz="1400" dirty="0" err="1"/>
              <a:t>stuff</a:t>
            </a:r>
            <a:endParaRPr lang="en-GB" sz="14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61EB3B7-7702-7EB2-5BF9-1079A8382D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7943078"/>
              </p:ext>
            </p:extLst>
          </p:nvPr>
        </p:nvGraphicFramePr>
        <p:xfrm>
          <a:off x="1407999" y="3313931"/>
          <a:ext cx="2606607" cy="29151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706">
                  <a:extLst>
                    <a:ext uri="{9D8B030D-6E8A-4147-A177-3AD203B41FA5}">
                      <a16:colId xmlns:a16="http://schemas.microsoft.com/office/drawing/2014/main" val="2419865856"/>
                    </a:ext>
                  </a:extLst>
                </a:gridCol>
                <a:gridCol w="963632">
                  <a:extLst>
                    <a:ext uri="{9D8B030D-6E8A-4147-A177-3AD203B41FA5}">
                      <a16:colId xmlns:a16="http://schemas.microsoft.com/office/drawing/2014/main" val="1737154849"/>
                    </a:ext>
                  </a:extLst>
                </a:gridCol>
                <a:gridCol w="620269">
                  <a:extLst>
                    <a:ext uri="{9D8B030D-6E8A-4147-A177-3AD203B41FA5}">
                      <a16:colId xmlns:a16="http://schemas.microsoft.com/office/drawing/2014/main" val="30265769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Variable</a:t>
                      </a:r>
                      <a:r>
                        <a:rPr lang="fr-FR" sz="1600" b="1" baseline="3000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</a:t>
                      </a:r>
                      <a:endParaRPr lang="en-GB" sz="1600" b="1" baseline="30000" dirty="0">
                        <a:solidFill>
                          <a:schemeClr val="bg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b="1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N</a:t>
                      </a:r>
                      <a:endParaRPr lang="en-GB" sz="1600" b="1" dirty="0">
                        <a:solidFill>
                          <a:schemeClr val="bg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b="1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%</a:t>
                      </a:r>
                      <a:endParaRPr lang="en-GB" sz="1600" b="1" dirty="0">
                        <a:solidFill>
                          <a:schemeClr val="bg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5841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Gender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443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Men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597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59.7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8032427"/>
                  </a:ext>
                </a:extLst>
              </a:tr>
              <a:tr h="568201">
                <a:tc>
                  <a:txBody>
                    <a:bodyPr/>
                    <a:lstStyle/>
                    <a:p>
                      <a:pPr marL="180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Women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403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40.3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2869543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9263258"/>
                  </a:ext>
                </a:extLst>
              </a:tr>
              <a:tr h="179217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-50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363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36.3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9994244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50-59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417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41.7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2093083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60+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220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22.0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3800958"/>
                  </a:ext>
                </a:extLst>
              </a:tr>
            </a:tbl>
          </a:graphicData>
        </a:graphic>
      </p:graphicFrame>
      <p:pic>
        <p:nvPicPr>
          <p:cNvPr id="10" name="Graphique 9" descr="Fermer contour">
            <a:extLst>
              <a:ext uri="{FF2B5EF4-FFF2-40B4-BE49-F238E27FC236}">
                <a16:creationId xmlns:a16="http://schemas.microsoft.com/office/drawing/2014/main" id="{842BE014-12D5-EDCE-0CB1-7C8D7A60BC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0576" y="4371846"/>
            <a:ext cx="914400" cy="914400"/>
          </a:xfrm>
          <a:prstGeom prst="rect">
            <a:avLst/>
          </a:prstGeom>
        </p:spPr>
      </p:pic>
      <p:pic>
        <p:nvPicPr>
          <p:cNvPr id="12" name="Graphique 11" descr="Coche contour">
            <a:extLst>
              <a:ext uri="{FF2B5EF4-FFF2-40B4-BE49-F238E27FC236}">
                <a16:creationId xmlns:a16="http://schemas.microsoft.com/office/drawing/2014/main" id="{D9EB444C-0CF1-C2DB-564A-8084A53993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08852" y="435118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502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DBB1B-42CC-E1D0-7016-8E24C791A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6FA403A-ACBD-6C64-CC38-3C4C5BCE603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08E3C40-DCA8-5F06-86D5-480115854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Tables design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CBE15D3-EF51-E607-528E-228F027F9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38</a:t>
            </a:fld>
            <a:endParaRPr lang="fr-FR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17BDE15C-BF33-B1FB-B70F-103F00BA69BC}"/>
              </a:ext>
            </a:extLst>
          </p:cNvPr>
          <p:cNvSpPr txBox="1">
            <a:spLocks/>
          </p:cNvSpPr>
          <p:nvPr/>
        </p:nvSpPr>
        <p:spPr>
          <a:xfrm>
            <a:off x="342089" y="1690688"/>
            <a:ext cx="9288294" cy="966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fr-FR" b="1" dirty="0"/>
              <a:t>Table 1.</a:t>
            </a:r>
            <a:r>
              <a:rPr lang="fr-FR" dirty="0"/>
              <a:t> </a:t>
            </a:r>
            <a:r>
              <a:rPr lang="fr-FR" dirty="0" err="1"/>
              <a:t>Characteristics</a:t>
            </a:r>
            <a:r>
              <a:rPr lang="fr-FR" dirty="0"/>
              <a:t> of French </a:t>
            </a:r>
            <a:r>
              <a:rPr lang="fr-FR" dirty="0" err="1"/>
              <a:t>general</a:t>
            </a:r>
            <a:r>
              <a:rPr lang="fr-FR" dirty="0"/>
              <a:t> </a:t>
            </a:r>
            <a:r>
              <a:rPr lang="fr-FR" dirty="0" err="1"/>
              <a:t>practitioners</a:t>
            </a:r>
            <a:r>
              <a:rPr lang="fr-FR" dirty="0"/>
              <a:t>, 2022 (national panel of </a:t>
            </a:r>
            <a:r>
              <a:rPr lang="fr-FR" dirty="0" err="1"/>
              <a:t>general</a:t>
            </a:r>
            <a:r>
              <a:rPr lang="fr-FR" dirty="0"/>
              <a:t> </a:t>
            </a:r>
            <a:r>
              <a:rPr lang="fr-FR" dirty="0" err="1"/>
              <a:t>practitioners</a:t>
            </a:r>
            <a:r>
              <a:rPr lang="fr-FR" dirty="0"/>
              <a:t>, N = 1000)</a:t>
            </a:r>
            <a:endParaRPr lang="en-GB" b="1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C9C5DCE4-9B84-5331-1D28-3CB938C2EA76}"/>
              </a:ext>
            </a:extLst>
          </p:cNvPr>
          <p:cNvSpPr txBox="1">
            <a:spLocks/>
          </p:cNvSpPr>
          <p:nvPr/>
        </p:nvSpPr>
        <p:spPr>
          <a:xfrm>
            <a:off x="3531683" y="6236730"/>
            <a:ext cx="3683379" cy="59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fr-FR" sz="1400" dirty="0" err="1"/>
              <a:t>Weighted</a:t>
            </a:r>
            <a:r>
              <a:rPr lang="fr-FR" sz="1400" dirty="0"/>
              <a:t> data</a:t>
            </a:r>
          </a:p>
          <a:p>
            <a:pPr marL="457200" lvl="1" indent="0">
              <a:buNone/>
            </a:pPr>
            <a:r>
              <a:rPr lang="fr-FR" sz="1400" baseline="30000" dirty="0"/>
              <a:t>1</a:t>
            </a:r>
            <a:r>
              <a:rPr lang="fr-FR" sz="1400" dirty="0"/>
              <a:t>Some info</a:t>
            </a:r>
            <a:endParaRPr lang="en-GB" sz="1400" dirty="0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873776A9-B1BC-5DF1-86B4-B6D913117C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7087502"/>
              </p:ext>
            </p:extLst>
          </p:nvPr>
        </p:nvGraphicFramePr>
        <p:xfrm>
          <a:off x="4011906" y="3313931"/>
          <a:ext cx="2606607" cy="29151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706">
                  <a:extLst>
                    <a:ext uri="{9D8B030D-6E8A-4147-A177-3AD203B41FA5}">
                      <a16:colId xmlns:a16="http://schemas.microsoft.com/office/drawing/2014/main" val="2419865856"/>
                    </a:ext>
                  </a:extLst>
                </a:gridCol>
                <a:gridCol w="963632">
                  <a:extLst>
                    <a:ext uri="{9D8B030D-6E8A-4147-A177-3AD203B41FA5}">
                      <a16:colId xmlns:a16="http://schemas.microsoft.com/office/drawing/2014/main" val="1737154849"/>
                    </a:ext>
                  </a:extLst>
                </a:gridCol>
                <a:gridCol w="620269">
                  <a:extLst>
                    <a:ext uri="{9D8B030D-6E8A-4147-A177-3AD203B41FA5}">
                      <a16:colId xmlns:a16="http://schemas.microsoft.com/office/drawing/2014/main" val="3026576992"/>
                    </a:ext>
                  </a:extLst>
                </a:gridCol>
              </a:tblGrid>
              <a:tr h="314723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Variable</a:t>
                      </a:r>
                      <a:r>
                        <a:rPr lang="fr-FR" sz="1600" b="1" baseline="30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</a:t>
                      </a:r>
                      <a:endParaRPr lang="en-GB" sz="1600" b="1" baseline="30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N</a:t>
                      </a:r>
                      <a:endParaRPr lang="en-GB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%</a:t>
                      </a:r>
                      <a:endParaRPr lang="en-GB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841871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r>
                        <a:rPr lang="fr-F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Gender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443593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Men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597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59.7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8032427"/>
                  </a:ext>
                </a:extLst>
              </a:tr>
              <a:tr h="568201">
                <a:tc>
                  <a:txBody>
                    <a:bodyPr/>
                    <a:lstStyle/>
                    <a:p>
                      <a:pPr marL="180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Women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403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40.3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2869543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Age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9263258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-50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363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36.3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9994244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50-59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417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41.7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2093083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60+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220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22.0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3800958"/>
                  </a:ext>
                </a:extLst>
              </a:tr>
            </a:tbl>
          </a:graphicData>
        </a:graphic>
      </p:graphicFrame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0419BF2A-0B02-DF56-BE3B-220D3796F94E}"/>
              </a:ext>
            </a:extLst>
          </p:cNvPr>
          <p:cNvSpPr/>
          <p:nvPr/>
        </p:nvSpPr>
        <p:spPr>
          <a:xfrm>
            <a:off x="3548636" y="4022367"/>
            <a:ext cx="135802" cy="594995"/>
          </a:xfrm>
          <a:prstGeom prst="leftBrac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03C48147-428B-CDEF-FFBB-225ED516571C}"/>
              </a:ext>
            </a:extLst>
          </p:cNvPr>
          <p:cNvSpPr txBox="1">
            <a:spLocks/>
          </p:cNvSpPr>
          <p:nvPr/>
        </p:nvSpPr>
        <p:spPr>
          <a:xfrm>
            <a:off x="1674570" y="4085964"/>
            <a:ext cx="1781178" cy="503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r">
              <a:buNone/>
            </a:pPr>
            <a:r>
              <a:rPr lang="fr-FR" sz="1400" dirty="0"/>
              <a:t>Small indentations </a:t>
            </a:r>
            <a:r>
              <a:rPr lang="fr-FR" sz="1400" dirty="0" err="1"/>
              <a:t>always</a:t>
            </a:r>
            <a:r>
              <a:rPr lang="fr-FR" sz="1400" dirty="0"/>
              <a:t> look good</a:t>
            </a:r>
            <a:endParaRPr lang="en-GB" sz="1400" dirty="0"/>
          </a:p>
        </p:txBody>
      </p:sp>
      <p:sp>
        <p:nvSpPr>
          <p:cNvPr id="15" name="Accolade ouvrante 14">
            <a:extLst>
              <a:ext uri="{FF2B5EF4-FFF2-40B4-BE49-F238E27FC236}">
                <a16:creationId xmlns:a16="http://schemas.microsoft.com/office/drawing/2014/main" id="{FBAF5930-FDCB-F98D-4025-48DE331ACBBA}"/>
              </a:ext>
            </a:extLst>
          </p:cNvPr>
          <p:cNvSpPr/>
          <p:nvPr/>
        </p:nvSpPr>
        <p:spPr>
          <a:xfrm rot="5400000">
            <a:off x="4441438" y="2585357"/>
            <a:ext cx="126972" cy="986036"/>
          </a:xfrm>
          <a:prstGeom prst="leftBrac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Content Placeholder 6">
            <a:extLst>
              <a:ext uri="{FF2B5EF4-FFF2-40B4-BE49-F238E27FC236}">
                <a16:creationId xmlns:a16="http://schemas.microsoft.com/office/drawing/2014/main" id="{B5BF0CEA-B8D2-25ED-95D1-47794BC048D7}"/>
              </a:ext>
            </a:extLst>
          </p:cNvPr>
          <p:cNvSpPr txBox="1">
            <a:spLocks/>
          </p:cNvSpPr>
          <p:nvPr/>
        </p:nvSpPr>
        <p:spPr>
          <a:xfrm>
            <a:off x="3709997" y="2687382"/>
            <a:ext cx="1486537" cy="503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buNone/>
            </a:pPr>
            <a:r>
              <a:rPr lang="fr-FR" sz="1400" dirty="0" err="1"/>
              <a:t>Text</a:t>
            </a:r>
            <a:r>
              <a:rPr lang="fr-FR" sz="1400" dirty="0"/>
              <a:t>: </a:t>
            </a:r>
            <a:r>
              <a:rPr lang="fr-FR" sz="1400" dirty="0" err="1"/>
              <a:t>left-aligned</a:t>
            </a:r>
            <a:endParaRPr lang="en-GB" sz="1400" dirty="0"/>
          </a:p>
        </p:txBody>
      </p:sp>
      <p:sp>
        <p:nvSpPr>
          <p:cNvPr id="17" name="Accolade ouvrante 16">
            <a:extLst>
              <a:ext uri="{FF2B5EF4-FFF2-40B4-BE49-F238E27FC236}">
                <a16:creationId xmlns:a16="http://schemas.microsoft.com/office/drawing/2014/main" id="{858CDE27-0EB9-147F-C134-CE1ED04DB86D}"/>
              </a:ext>
            </a:extLst>
          </p:cNvPr>
          <p:cNvSpPr/>
          <p:nvPr/>
        </p:nvSpPr>
        <p:spPr>
          <a:xfrm rot="5400000">
            <a:off x="6024285" y="2592901"/>
            <a:ext cx="126972" cy="986036"/>
          </a:xfrm>
          <a:prstGeom prst="leftBrac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1B4CE9B1-6913-9D8F-57FA-8D44D87405FD}"/>
              </a:ext>
            </a:extLst>
          </p:cNvPr>
          <p:cNvSpPr txBox="1">
            <a:spLocks/>
          </p:cNvSpPr>
          <p:nvPr/>
        </p:nvSpPr>
        <p:spPr>
          <a:xfrm>
            <a:off x="5319876" y="2543656"/>
            <a:ext cx="1486537" cy="503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buNone/>
            </a:pPr>
            <a:r>
              <a:rPr lang="fr-FR" sz="1400" dirty="0"/>
              <a:t>Numbers: right-</a:t>
            </a:r>
            <a:r>
              <a:rPr lang="fr-FR" sz="1400" dirty="0" err="1"/>
              <a:t>aligned</a:t>
            </a:r>
            <a:endParaRPr lang="en-GB" sz="1400" dirty="0"/>
          </a:p>
        </p:txBody>
      </p:sp>
      <p:sp>
        <p:nvSpPr>
          <p:cNvPr id="19" name="Accolade ouvrante 18">
            <a:extLst>
              <a:ext uri="{FF2B5EF4-FFF2-40B4-BE49-F238E27FC236}">
                <a16:creationId xmlns:a16="http://schemas.microsoft.com/office/drawing/2014/main" id="{EBD130CE-9B23-D1A7-33C6-5989D608DC97}"/>
              </a:ext>
            </a:extLst>
          </p:cNvPr>
          <p:cNvSpPr/>
          <p:nvPr/>
        </p:nvSpPr>
        <p:spPr>
          <a:xfrm rot="5400000" flipH="1">
            <a:off x="6320823" y="6205076"/>
            <a:ext cx="95742" cy="424189"/>
          </a:xfrm>
          <a:prstGeom prst="leftBrac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0FA85B43-39DD-C7D8-4C08-3B854107C486}"/>
              </a:ext>
            </a:extLst>
          </p:cNvPr>
          <p:cNvSpPr txBox="1">
            <a:spLocks/>
          </p:cNvSpPr>
          <p:nvPr/>
        </p:nvSpPr>
        <p:spPr>
          <a:xfrm>
            <a:off x="5646850" y="6484323"/>
            <a:ext cx="1486537" cy="503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buNone/>
            </a:pPr>
            <a:r>
              <a:rPr lang="fr-FR" sz="1400" dirty="0"/>
              <a:t>1 or 2 </a:t>
            </a:r>
            <a:r>
              <a:rPr lang="fr-FR" sz="1400" dirty="0" err="1"/>
              <a:t>decimals</a:t>
            </a:r>
            <a:endParaRPr lang="en-GB" sz="1400" dirty="0"/>
          </a:p>
        </p:txBody>
      </p:sp>
      <p:sp>
        <p:nvSpPr>
          <p:cNvPr id="21" name="Accolade ouvrante 20">
            <a:extLst>
              <a:ext uri="{FF2B5EF4-FFF2-40B4-BE49-F238E27FC236}">
                <a16:creationId xmlns:a16="http://schemas.microsoft.com/office/drawing/2014/main" id="{183A4AEF-6078-803F-FA9E-112B59D6717E}"/>
              </a:ext>
            </a:extLst>
          </p:cNvPr>
          <p:cNvSpPr/>
          <p:nvPr/>
        </p:nvSpPr>
        <p:spPr>
          <a:xfrm flipH="1">
            <a:off x="6815692" y="3374748"/>
            <a:ext cx="142805" cy="226644"/>
          </a:xfrm>
          <a:prstGeom prst="leftBrac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CA6A921A-ECF4-47A0-AEF4-D5D2A5288FA2}"/>
              </a:ext>
            </a:extLst>
          </p:cNvPr>
          <p:cNvSpPr txBox="1">
            <a:spLocks/>
          </p:cNvSpPr>
          <p:nvPr/>
        </p:nvSpPr>
        <p:spPr>
          <a:xfrm>
            <a:off x="6885012" y="3360825"/>
            <a:ext cx="2953784" cy="330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buNone/>
            </a:pPr>
            <a:r>
              <a:rPr lang="fr-FR" sz="1400" dirty="0"/>
              <a:t>Put % in a header, </a:t>
            </a:r>
            <a:r>
              <a:rPr lang="fr-FR" sz="1400" dirty="0" err="1"/>
              <a:t>avoid</a:t>
            </a:r>
            <a:r>
              <a:rPr lang="fr-FR" sz="1400" dirty="0"/>
              <a:t> </a:t>
            </a:r>
            <a:r>
              <a:rPr lang="fr-FR" sz="1400" dirty="0" err="1"/>
              <a:t>repetition</a:t>
            </a:r>
            <a:endParaRPr lang="en-GB" sz="1400" dirty="0"/>
          </a:p>
        </p:txBody>
      </p:sp>
      <p:sp>
        <p:nvSpPr>
          <p:cNvPr id="23" name="Accolade ouvrante 22">
            <a:extLst>
              <a:ext uri="{FF2B5EF4-FFF2-40B4-BE49-F238E27FC236}">
                <a16:creationId xmlns:a16="http://schemas.microsoft.com/office/drawing/2014/main" id="{577B720E-7D86-4F2B-EC1C-8591A107A62B}"/>
              </a:ext>
            </a:extLst>
          </p:cNvPr>
          <p:cNvSpPr/>
          <p:nvPr/>
        </p:nvSpPr>
        <p:spPr>
          <a:xfrm>
            <a:off x="3540373" y="4734962"/>
            <a:ext cx="135802" cy="228864"/>
          </a:xfrm>
          <a:prstGeom prst="leftBrac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9622197B-675C-F6CB-BD44-72BD07AFC6B4}"/>
              </a:ext>
            </a:extLst>
          </p:cNvPr>
          <p:cNvSpPr txBox="1">
            <a:spLocks/>
          </p:cNvSpPr>
          <p:nvPr/>
        </p:nvSpPr>
        <p:spPr>
          <a:xfrm>
            <a:off x="1376126" y="4638748"/>
            <a:ext cx="2045261" cy="503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r">
              <a:buNone/>
            </a:pPr>
            <a:r>
              <a:rPr lang="fr-FR" sz="1400" dirty="0"/>
              <a:t>White </a:t>
            </a:r>
            <a:r>
              <a:rPr lang="fr-FR" sz="1400" dirty="0" err="1"/>
              <a:t>space</a:t>
            </a:r>
            <a:r>
              <a:rPr lang="fr-FR" sz="1400" dirty="0"/>
              <a:t> to </a:t>
            </a:r>
            <a:r>
              <a:rPr lang="fr-FR" sz="1400" dirty="0" err="1"/>
              <a:t>distinguish</a:t>
            </a:r>
            <a:r>
              <a:rPr lang="fr-FR" sz="1400" dirty="0"/>
              <a:t> variable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7680049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FFC20-C337-2002-37D6-2F0783B76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CE52288-70E3-BF6E-BAE4-C935579B355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6A70098-5BF3-02EE-23FD-856A0B940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Categorical: 1-way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2563A96-0281-1F58-1008-16BB4EB09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39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B6357B08-F296-2F81-F985-F3E9DC9FEF9F}"/>
              </a:ext>
            </a:extLst>
          </p:cNvPr>
          <p:cNvSpPr txBox="1">
            <a:spLocks/>
          </p:cNvSpPr>
          <p:nvPr/>
        </p:nvSpPr>
        <p:spPr>
          <a:xfrm>
            <a:off x="3523034" y="2217956"/>
            <a:ext cx="7320064" cy="38617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Most basic one: you analyse variables over the whole sample</a:t>
            </a:r>
          </a:p>
          <a:p>
            <a:r>
              <a:rPr lang="en-GB" dirty="0"/>
              <a:t>It is not on this table, but you can also add the count (N)</a:t>
            </a:r>
          </a:p>
          <a:p>
            <a:r>
              <a:rPr lang="en-GB" dirty="0"/>
              <a:t>Moving on…</a:t>
            </a:r>
          </a:p>
          <a:p>
            <a:pPr lvl="1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68F508-6710-38F9-92DB-96EAD7EA300C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2885" y="1950089"/>
            <a:ext cx="2782638" cy="393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01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D680D-248C-8A93-BF89-18DAC6E99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E5C3A45-8987-FF13-C524-98E51036971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8610DB3-0F5E-71FC-35B4-CE19427A4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References</a:t>
            </a:r>
            <a:endParaRPr lang="en-GB" dirty="0">
              <a:solidFill>
                <a:srgbClr val="E76321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6A421FB-1816-01BD-123A-2DC377955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E153B094-2635-2718-B108-859CF1708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Fundamentals of data visualization: </a:t>
            </a:r>
            <a:r>
              <a:rPr lang="en-US" dirty="0">
                <a:hlinkClick r:id="rId4"/>
              </a:rPr>
              <a:t>https://clauswilke.com/dataviz/index.html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It’s just great</a:t>
            </a:r>
          </a:p>
          <a:p>
            <a:r>
              <a:rPr lang="en-US" dirty="0"/>
              <a:t>E. Tufte, The Visual Display of Quantitative Information</a:t>
            </a:r>
          </a:p>
          <a:p>
            <a:pPr lvl="1"/>
            <a:r>
              <a:rPr lang="en-US" dirty="0"/>
              <a:t>Old book from the 80s. It’s foundational and nice to skim through, but you won’t find anything groundbreaking due to its age.</a:t>
            </a:r>
          </a:p>
          <a:p>
            <a:r>
              <a:rPr lang="en-US" dirty="0"/>
              <a:t>Storytelling with data, </a:t>
            </a:r>
            <a:r>
              <a:rPr lang="en-US" dirty="0" err="1"/>
              <a:t>Knaflic</a:t>
            </a:r>
            <a:endParaRPr lang="en-US" dirty="0"/>
          </a:p>
          <a:p>
            <a:r>
              <a:rPr lang="en-US" dirty="0"/>
              <a:t>Better data </a:t>
            </a:r>
            <a:r>
              <a:rPr lang="en-US" dirty="0" err="1"/>
              <a:t>visualisations</a:t>
            </a:r>
            <a:r>
              <a:rPr lang="en-US" dirty="0"/>
              <a:t>, </a:t>
            </a:r>
            <a:r>
              <a:rPr lang="en-US" dirty="0" err="1"/>
              <a:t>Schwabish</a:t>
            </a:r>
            <a:endParaRPr lang="en-US" dirty="0"/>
          </a:p>
          <a:p>
            <a:r>
              <a:rPr lang="en-US" dirty="0"/>
              <a:t>Interpretable Machine Learning, Molnar</a:t>
            </a:r>
          </a:p>
          <a:p>
            <a:pPr lvl="1"/>
            <a:r>
              <a:rPr lang="en-US" dirty="0">
                <a:hlinkClick r:id="rId5"/>
              </a:rPr>
              <a:t>https://christophm.github.io/interpretable-ml-book/</a:t>
            </a:r>
            <a:r>
              <a:rPr lang="en-US" dirty="0"/>
              <a:t> 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3343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7D403C-1EA0-C773-73C5-D1D287DBD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D75B45FF-AD66-B65A-CB3D-62BAAAF7906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1AE906E-D14D-233A-E1F9-B3F5F146C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89677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Categorical: 2-way (or cross-tabulation)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7EA5CBC-4BA7-3408-AD9C-A566E1D4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40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8B22874E-CF53-9AA5-D636-56240A4A271C}"/>
              </a:ext>
            </a:extLst>
          </p:cNvPr>
          <p:cNvSpPr txBox="1">
            <a:spLocks/>
          </p:cNvSpPr>
          <p:nvPr/>
        </p:nvSpPr>
        <p:spPr>
          <a:xfrm>
            <a:off x="5230347" y="2092628"/>
            <a:ext cx="7028072" cy="47653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More interesting: now you compare two variables</a:t>
            </a:r>
          </a:p>
          <a:p>
            <a:r>
              <a:rPr lang="en-GB" dirty="0"/>
              <a:t>First, you can introduce independence testing (i.e. see if the two variable are associated or not)</a:t>
            </a:r>
          </a:p>
          <a:p>
            <a:pPr lvl="1"/>
            <a:r>
              <a:rPr lang="en-GB" dirty="0"/>
              <a:t>Use chi-squared test</a:t>
            </a:r>
          </a:p>
          <a:p>
            <a:pPr lvl="1"/>
            <a:r>
              <a:rPr lang="en-GB" dirty="0"/>
              <a:t>Chi-squared test with Rao-Scott correction if you use weights</a:t>
            </a:r>
          </a:p>
          <a:p>
            <a:r>
              <a:rPr lang="en-GB" dirty="0"/>
              <a:t>Then, choose which percentages to show: row, column, or cell</a:t>
            </a:r>
          </a:p>
          <a:p>
            <a:pPr lvl="1"/>
            <a:endParaRPr lang="en-GB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EB96DB-6288-B277-F647-8DCB32B408D6}"/>
              </a:ext>
            </a:extLst>
          </p:cNvPr>
          <p:cNvGrpSpPr/>
          <p:nvPr/>
        </p:nvGrpSpPr>
        <p:grpSpPr>
          <a:xfrm>
            <a:off x="213360" y="2055813"/>
            <a:ext cx="4928035" cy="2816438"/>
            <a:chOff x="510389" y="2356064"/>
            <a:chExt cx="4812238" cy="274637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1A398BA-C54E-CEA2-C9A0-A9306937D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r="81966"/>
            <a:stretch/>
          </p:blipFill>
          <p:spPr>
            <a:xfrm>
              <a:off x="510389" y="2356064"/>
              <a:ext cx="1052280" cy="2746374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A22980C-C377-C016-381F-9B78ED5779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318" r="244"/>
            <a:stretch/>
          </p:blipFill>
          <p:spPr>
            <a:xfrm>
              <a:off x="1562669" y="2356064"/>
              <a:ext cx="3759958" cy="27463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23586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52BBC-3848-0869-A4EA-4BF431DFD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EF81F89-D1D0-01C4-CB90-F51B4C6A32D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C40A598-34EC-5F66-F8A7-2ED04D06C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Row or column percentage? Row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5313F6C-3976-BC61-B47B-9581AA290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41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B10C3E9C-94F1-4721-D0A3-EC85CBC6D67B}"/>
              </a:ext>
            </a:extLst>
          </p:cNvPr>
          <p:cNvSpPr txBox="1">
            <a:spLocks/>
          </p:cNvSpPr>
          <p:nvPr/>
        </p:nvSpPr>
        <p:spPr>
          <a:xfrm>
            <a:off x="744328" y="1956104"/>
            <a:ext cx="11285544" cy="47653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It will depend on what you want to compare</a:t>
            </a:r>
          </a:p>
          <a:p>
            <a:r>
              <a:rPr lang="en-GB" dirty="0"/>
              <a:t>If your column is a </a:t>
            </a:r>
            <a:r>
              <a:rPr lang="en-GB" dirty="0">
                <a:solidFill>
                  <a:srgbClr val="E76321"/>
                </a:solidFill>
              </a:rPr>
              <a:t>dependent variable</a:t>
            </a:r>
            <a:r>
              <a:rPr lang="en-GB" dirty="0"/>
              <a:t>, show row %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Here, we want to compare smokers with non-smokers (how more likely they are to get lung cancer): 38.2% vs. 19.6%</a:t>
            </a:r>
            <a:endParaRPr lang="en-GB" dirty="0">
              <a:solidFill>
                <a:srgbClr val="E76321"/>
              </a:solidFill>
            </a:endParaRPr>
          </a:p>
          <a:p>
            <a:pPr lvl="1"/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C935277-3AC3-9DD6-2759-F6D0E14417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348558"/>
              </p:ext>
            </p:extLst>
          </p:nvPr>
        </p:nvGraphicFramePr>
        <p:xfrm>
          <a:off x="2852475" y="2905112"/>
          <a:ext cx="413847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9490">
                  <a:extLst>
                    <a:ext uri="{9D8B030D-6E8A-4147-A177-3AD203B41FA5}">
                      <a16:colId xmlns:a16="http://schemas.microsoft.com/office/drawing/2014/main" val="988301210"/>
                    </a:ext>
                  </a:extLst>
                </a:gridCol>
                <a:gridCol w="1379490">
                  <a:extLst>
                    <a:ext uri="{9D8B030D-6E8A-4147-A177-3AD203B41FA5}">
                      <a16:colId xmlns:a16="http://schemas.microsoft.com/office/drawing/2014/main" val="60919566"/>
                    </a:ext>
                  </a:extLst>
                </a:gridCol>
                <a:gridCol w="1379490">
                  <a:extLst>
                    <a:ext uri="{9D8B030D-6E8A-4147-A177-3AD203B41FA5}">
                      <a16:colId xmlns:a16="http://schemas.microsoft.com/office/drawing/2014/main" val="21222793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Lung cancer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0086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fr-FR" dirty="0" err="1"/>
                        <a:t>Smoker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Yes (</a:t>
                      </a:r>
                      <a:r>
                        <a:rPr lang="fr-FR" dirty="0" err="1"/>
                        <a:t>row</a:t>
                      </a:r>
                      <a:r>
                        <a:rPr lang="fr-FR" dirty="0"/>
                        <a:t> %)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No (</a:t>
                      </a:r>
                      <a:r>
                        <a:rPr lang="fr-FR" dirty="0" err="1"/>
                        <a:t>row</a:t>
                      </a:r>
                      <a:r>
                        <a:rPr lang="fr-FR" dirty="0"/>
                        <a:t> %)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941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0000"/>
                      <a:r>
                        <a:rPr lang="fr-FR" dirty="0"/>
                        <a:t>Yes 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38.2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61.8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84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0000"/>
                      <a:r>
                        <a:rPr lang="fr-FR" dirty="0"/>
                        <a:t>No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19.6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80.4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4377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53078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0C1861-8BDF-FC4F-BA4D-A4D2CD5F9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DC5F8FF5-48FF-5C93-19CE-789B527DBA8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91A8743-8516-D75A-0A7D-19ED0442F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Row or column percentage? Col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F0CDE79-2DA6-66DA-7C4E-880C032B1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42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971C8360-ED7F-70EC-1DDC-A0E50F6B30DF}"/>
              </a:ext>
            </a:extLst>
          </p:cNvPr>
          <p:cNvSpPr txBox="1">
            <a:spLocks/>
          </p:cNvSpPr>
          <p:nvPr/>
        </p:nvSpPr>
        <p:spPr>
          <a:xfrm>
            <a:off x="744328" y="1956104"/>
            <a:ext cx="11285544" cy="47653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If your column is an </a:t>
            </a:r>
            <a:r>
              <a:rPr lang="en-GB" dirty="0">
                <a:solidFill>
                  <a:srgbClr val="E76321"/>
                </a:solidFill>
              </a:rPr>
              <a:t>explanatory variable</a:t>
            </a:r>
            <a:r>
              <a:rPr lang="en-GB" dirty="0"/>
              <a:t>, or two or more groups you would like to compare, use column percentages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Here, we want to compare three profiles of people: the first group is mostly younger people, the second tend to have more middle-aged people than others, the last mainly older people.</a:t>
            </a:r>
            <a:endParaRPr lang="en-GB" dirty="0">
              <a:solidFill>
                <a:srgbClr val="E76321"/>
              </a:solidFill>
            </a:endParaRPr>
          </a:p>
          <a:p>
            <a:pPr lvl="1"/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B1B3F20-8205-6691-4438-4246E74AC0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175476"/>
              </p:ext>
            </p:extLst>
          </p:nvPr>
        </p:nvGraphicFramePr>
        <p:xfrm>
          <a:off x="2815628" y="2905112"/>
          <a:ext cx="46897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2425">
                  <a:extLst>
                    <a:ext uri="{9D8B030D-6E8A-4147-A177-3AD203B41FA5}">
                      <a16:colId xmlns:a16="http://schemas.microsoft.com/office/drawing/2014/main" val="988301210"/>
                    </a:ext>
                  </a:extLst>
                </a:gridCol>
                <a:gridCol w="1172425">
                  <a:extLst>
                    <a:ext uri="{9D8B030D-6E8A-4147-A177-3AD203B41FA5}">
                      <a16:colId xmlns:a16="http://schemas.microsoft.com/office/drawing/2014/main" val="60919566"/>
                    </a:ext>
                  </a:extLst>
                </a:gridCol>
                <a:gridCol w="1172425">
                  <a:extLst>
                    <a:ext uri="{9D8B030D-6E8A-4147-A177-3AD203B41FA5}">
                      <a16:colId xmlns:a16="http://schemas.microsoft.com/office/drawing/2014/main" val="2122279362"/>
                    </a:ext>
                  </a:extLst>
                </a:gridCol>
                <a:gridCol w="1172425">
                  <a:extLst>
                    <a:ext uri="{9D8B030D-6E8A-4147-A177-3AD203B41FA5}">
                      <a16:colId xmlns:a16="http://schemas.microsoft.com/office/drawing/2014/main" val="2389047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Profile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0086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fr-FR" dirty="0"/>
                        <a:t>Age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A (col. %)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 (col. %)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C (col. %)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941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0000"/>
                      <a:r>
                        <a:rPr lang="fr-FR" dirty="0"/>
                        <a:t>-50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59.4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49.4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37.4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84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0000"/>
                      <a:r>
                        <a:rPr lang="fr-FR" dirty="0"/>
                        <a:t>50-60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20.1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31.9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22.8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437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0000"/>
                      <a:r>
                        <a:rPr lang="fr-FR" dirty="0"/>
                        <a:t>60+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20.5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18.2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39.8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1595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99806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E75F62-3568-4DF8-21FC-C2CD21A6C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24CAE652-F76F-BD09-5638-D0C5989172E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489ECC1-AE57-2400-3FB0-FC58C3523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Risk ratios (RRs)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1FE9073-ED39-6E19-8C38-BDF5B7978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43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52D159C5-4D5D-077B-51EE-3D5CF5E2B7AE}"/>
              </a:ext>
            </a:extLst>
          </p:cNvPr>
          <p:cNvSpPr txBox="1">
            <a:spLocks/>
          </p:cNvSpPr>
          <p:nvPr/>
        </p:nvSpPr>
        <p:spPr>
          <a:xfrm>
            <a:off x="744328" y="1956105"/>
            <a:ext cx="11285544" cy="90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In a contingency table, RRs provide an intuitive way to measure the association between two variables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641A7CA-7E85-71D9-DE7A-B3A608DEDC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043104"/>
              </p:ext>
            </p:extLst>
          </p:nvPr>
        </p:nvGraphicFramePr>
        <p:xfrm>
          <a:off x="3313565" y="2950508"/>
          <a:ext cx="408311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038">
                  <a:extLst>
                    <a:ext uri="{9D8B030D-6E8A-4147-A177-3AD203B41FA5}">
                      <a16:colId xmlns:a16="http://schemas.microsoft.com/office/drawing/2014/main" val="988301210"/>
                    </a:ext>
                  </a:extLst>
                </a:gridCol>
                <a:gridCol w="1361038">
                  <a:extLst>
                    <a:ext uri="{9D8B030D-6E8A-4147-A177-3AD203B41FA5}">
                      <a16:colId xmlns:a16="http://schemas.microsoft.com/office/drawing/2014/main" val="60919566"/>
                    </a:ext>
                  </a:extLst>
                </a:gridCol>
                <a:gridCol w="1361038">
                  <a:extLst>
                    <a:ext uri="{9D8B030D-6E8A-4147-A177-3AD203B41FA5}">
                      <a16:colId xmlns:a16="http://schemas.microsoft.com/office/drawing/2014/main" val="21222793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Lung cancer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0086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fr-FR" dirty="0" err="1"/>
                        <a:t>Smoker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Yes (</a:t>
                      </a:r>
                      <a:r>
                        <a:rPr lang="fr-FR" dirty="0" err="1"/>
                        <a:t>row</a:t>
                      </a:r>
                      <a:r>
                        <a:rPr lang="fr-FR" dirty="0"/>
                        <a:t> %)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No (</a:t>
                      </a:r>
                      <a:r>
                        <a:rPr lang="fr-FR" dirty="0" err="1"/>
                        <a:t>row</a:t>
                      </a:r>
                      <a:r>
                        <a:rPr lang="fr-FR" dirty="0"/>
                        <a:t> %)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941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0000"/>
                      <a:r>
                        <a:rPr lang="fr-FR" dirty="0"/>
                        <a:t>Yes 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38.2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61.8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84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0000"/>
                      <a:r>
                        <a:rPr lang="fr-FR" dirty="0"/>
                        <a:t>No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19.6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80.4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437753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6">
                <a:extLst>
                  <a:ext uri="{FF2B5EF4-FFF2-40B4-BE49-F238E27FC236}">
                    <a16:creationId xmlns:a16="http://schemas.microsoft.com/office/drawing/2014/main" id="{17B5DA03-6C0F-89F8-DFC9-99A0424977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4328" y="4679849"/>
                <a:ext cx="11285544" cy="20416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dirty="0"/>
                  <a:t>We want to know how more likely smokers are to get lung cancer compared to non-smokers, so: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𝐶𝑎𝑛𝑐𝑒𝑟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𝑆𝑚𝑜𝑘𝑒𝑟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𝐶𝑎𝑛𝑐𝑒𝑟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𝑁𝑜𝑛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𝑠𝑚𝑜𝑘𝑒𝑟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fr-FR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38.2</m:t>
                        </m:r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19.6</m:t>
                        </m:r>
                      </m:den>
                    </m:f>
                    <m:r>
                      <a:rPr lang="fr-FR" b="0" i="1" smtClean="0">
                        <a:latin typeface="Cambria Math" panose="02040503050406030204" pitchFamily="18" charset="0"/>
                      </a:rPr>
                      <m:t>=1.95</m:t>
                    </m:r>
                  </m:oMath>
                </a14:m>
                <a:endParaRPr lang="en-GB" dirty="0"/>
              </a:p>
              <a:p>
                <a:r>
                  <a:rPr lang="en-GB" dirty="0"/>
                  <a:t>Nearly twice as likely to get lung cancer (note: it is </a:t>
                </a:r>
                <a:r>
                  <a:rPr lang="en-GB" dirty="0">
                    <a:solidFill>
                      <a:srgbClr val="E76321"/>
                    </a:solidFill>
                  </a:rPr>
                  <a:t>unadjusted</a:t>
                </a:r>
                <a:r>
                  <a:rPr lang="en-GB" dirty="0"/>
                  <a:t>)</a:t>
                </a:r>
              </a:p>
            </p:txBody>
          </p:sp>
        </mc:Choice>
        <mc:Fallback xmlns="">
          <p:sp>
            <p:nvSpPr>
              <p:cNvPr id="8" name="Content Placeholder 6">
                <a:extLst>
                  <a:ext uri="{FF2B5EF4-FFF2-40B4-BE49-F238E27FC236}">
                    <a16:creationId xmlns:a16="http://schemas.microsoft.com/office/drawing/2014/main" id="{17B5DA03-6C0F-89F8-DFC9-99A0424977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328" y="4679849"/>
                <a:ext cx="11285544" cy="2041625"/>
              </a:xfrm>
              <a:prstGeom prst="rect">
                <a:avLst/>
              </a:prstGeom>
              <a:blipFill>
                <a:blip r:embed="rId4"/>
                <a:stretch>
                  <a:fillRect l="-972" t="-537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77838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F1399-2F24-12C3-72E5-DF7A0FB99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DA181FE-D4CD-2303-C645-9D71E592C57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570DCF9-E81C-637C-930D-C185D8FD1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Odds ratios (ORs)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7618097-FC41-78E0-05C3-74D3F4DAA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44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BC665717-C7E2-CD9C-71C9-E8C3549C582F}"/>
              </a:ext>
            </a:extLst>
          </p:cNvPr>
          <p:cNvSpPr txBox="1">
            <a:spLocks/>
          </p:cNvSpPr>
          <p:nvPr/>
        </p:nvSpPr>
        <p:spPr>
          <a:xfrm>
            <a:off x="744328" y="1956105"/>
            <a:ext cx="11285544" cy="90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You may be more familiar with ORs if you have ever used a logistic regression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6">
                <a:extLst>
                  <a:ext uri="{FF2B5EF4-FFF2-40B4-BE49-F238E27FC236}">
                    <a16:creationId xmlns:a16="http://schemas.microsoft.com/office/drawing/2014/main" id="{6E803541-83B5-248C-990C-7952D2EF86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4328" y="4451250"/>
                <a:ext cx="11285544" cy="240675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dirty="0"/>
                  <a:t>We want to know the odds of having lung cancer among smokers: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𝐶𝑎𝑛𝑐𝑒𝑟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𝑆𝑚𝑜𝑘𝑒𝑟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𝑁𝑜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𝑐𝑎𝑛𝑐𝑒𝑟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𝑆𝑚𝑜𝑘𝑒𝑟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fr-FR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38.2</m:t>
                        </m:r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61.8</m:t>
                        </m:r>
                      </m:den>
                    </m:f>
                    <m:r>
                      <a:rPr lang="fr-FR" b="0" i="1" smtClean="0">
                        <a:latin typeface="Cambria Math" panose="02040503050406030204" pitchFamily="18" charset="0"/>
                      </a:rPr>
                      <m:t>=0.618</m:t>
                    </m:r>
                  </m:oMath>
                </a14:m>
                <a:endParaRPr lang="en-GB" dirty="0"/>
              </a:p>
              <a:p>
                <a:r>
                  <a:rPr lang="en-GB" dirty="0"/>
                  <a:t>Among non-smokers: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𝐶𝑎𝑛𝑐𝑒𝑟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𝑁𝑜𝑛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𝑠𝑚𝑜𝑘𝑒𝑟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fr-FR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𝑁𝑜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𝑐𝑎𝑛𝑐𝑒𝑟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𝑁𝑜𝑛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𝑠𝑚𝑜𝑘𝑒𝑟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fr-FR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19.6</m:t>
                        </m:r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80.4</m:t>
                        </m:r>
                      </m:den>
                    </m:f>
                    <m:r>
                      <a:rPr lang="fr-FR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0.244</m:t>
                    </m:r>
                  </m:oMath>
                </a14:m>
                <a:endParaRPr lang="en-GB" dirty="0"/>
              </a:p>
              <a:p>
                <a:r>
                  <a:rPr lang="en-GB" dirty="0"/>
                  <a:t>OR: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0.618</m:t>
                        </m:r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0.244</m:t>
                        </m:r>
                      </m:den>
                    </m:f>
                    <m:r>
                      <a:rPr lang="fr-FR" b="0" i="1" smtClean="0">
                        <a:latin typeface="Cambria Math" panose="02040503050406030204" pitchFamily="18" charset="0"/>
                      </a:rPr>
                      <m:t>=2.53</m:t>
                    </m:r>
                  </m:oMath>
                </a14:m>
                <a:r>
                  <a:rPr lang="en-GB" dirty="0"/>
                  <a:t> (RR was 1.95)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8" name="Content Placeholder 6">
                <a:extLst>
                  <a:ext uri="{FF2B5EF4-FFF2-40B4-BE49-F238E27FC236}">
                    <a16:creationId xmlns:a16="http://schemas.microsoft.com/office/drawing/2014/main" id="{6E803541-83B5-248C-990C-7952D2EF86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328" y="4451250"/>
                <a:ext cx="11285544" cy="2406750"/>
              </a:xfrm>
              <a:prstGeom prst="rect">
                <a:avLst/>
              </a:prstGeom>
              <a:blipFill>
                <a:blip r:embed="rId4"/>
                <a:stretch>
                  <a:fillRect l="-972" t="-582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4985485-6533-E8C7-91A0-F9A21F1270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738144"/>
              </p:ext>
            </p:extLst>
          </p:nvPr>
        </p:nvGraphicFramePr>
        <p:xfrm>
          <a:off x="3313565" y="2778491"/>
          <a:ext cx="408311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038">
                  <a:extLst>
                    <a:ext uri="{9D8B030D-6E8A-4147-A177-3AD203B41FA5}">
                      <a16:colId xmlns:a16="http://schemas.microsoft.com/office/drawing/2014/main" val="988301210"/>
                    </a:ext>
                  </a:extLst>
                </a:gridCol>
                <a:gridCol w="1361038">
                  <a:extLst>
                    <a:ext uri="{9D8B030D-6E8A-4147-A177-3AD203B41FA5}">
                      <a16:colId xmlns:a16="http://schemas.microsoft.com/office/drawing/2014/main" val="60919566"/>
                    </a:ext>
                  </a:extLst>
                </a:gridCol>
                <a:gridCol w="1361038">
                  <a:extLst>
                    <a:ext uri="{9D8B030D-6E8A-4147-A177-3AD203B41FA5}">
                      <a16:colId xmlns:a16="http://schemas.microsoft.com/office/drawing/2014/main" val="21222793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Lung cancer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0086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fr-FR" dirty="0" err="1"/>
                        <a:t>Smoker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Yes (</a:t>
                      </a:r>
                      <a:r>
                        <a:rPr lang="fr-FR" dirty="0" err="1"/>
                        <a:t>row</a:t>
                      </a:r>
                      <a:r>
                        <a:rPr lang="fr-FR" dirty="0"/>
                        <a:t> %)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No (</a:t>
                      </a:r>
                      <a:r>
                        <a:rPr lang="fr-FR" dirty="0" err="1"/>
                        <a:t>row</a:t>
                      </a:r>
                      <a:r>
                        <a:rPr lang="fr-FR" dirty="0"/>
                        <a:t> %)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941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0000"/>
                      <a:r>
                        <a:rPr lang="fr-FR" dirty="0"/>
                        <a:t>Yes 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38.2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61.8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84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0000"/>
                      <a:r>
                        <a:rPr lang="fr-FR" dirty="0"/>
                        <a:t>No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19.6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80.4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4377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232839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48DEB-3CB0-1442-06DA-5FBB2000B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548BF3F7-5A44-1527-CA2D-860638BBAC6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8381158-AA96-8827-CBC7-899C8B370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Don’t mistake ORs for RRs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AC6B7A6-B8DB-BD81-9C63-C2A24CAE6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45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AA5D2D70-5D1F-95A1-62DD-412B285CC05B}"/>
              </a:ext>
            </a:extLst>
          </p:cNvPr>
          <p:cNvSpPr txBox="1">
            <a:spLocks/>
          </p:cNvSpPr>
          <p:nvPr/>
        </p:nvSpPr>
        <p:spPr>
          <a:xfrm>
            <a:off x="744328" y="1603899"/>
            <a:ext cx="11285544" cy="4888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Most people mistakenly interpret odds ratios as risk ratios!</a:t>
            </a:r>
          </a:p>
          <a:p>
            <a:pPr lvl="1"/>
            <a:r>
              <a:rPr lang="en-GB" dirty="0"/>
              <a:t>In a logistic regression, for example, some would say “smokers are 2.5 times as likely to get lung cancer than non-smokers”. This is </a:t>
            </a:r>
            <a:r>
              <a:rPr lang="en-GB" dirty="0">
                <a:solidFill>
                  <a:srgbClr val="E76321"/>
                </a:solidFill>
              </a:rPr>
              <a:t>false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Correct: “the odds of getting lung cancer among smokers is 2.5 times the odds of getting lung cancer among non-smokers” (which is… hard to understand)</a:t>
            </a:r>
          </a:p>
          <a:p>
            <a:pPr lvl="1"/>
            <a:r>
              <a:rPr lang="en-GB" dirty="0"/>
              <a:t>Note: if you mistake ORs for RRs, you will </a:t>
            </a:r>
            <a:r>
              <a:rPr lang="en-GB" dirty="0">
                <a:solidFill>
                  <a:srgbClr val="F56F4F"/>
                </a:solidFill>
              </a:rPr>
              <a:t>overestimate </a:t>
            </a:r>
            <a:r>
              <a:rPr lang="en-GB" dirty="0"/>
              <a:t>the RR</a:t>
            </a:r>
          </a:p>
          <a:p>
            <a:r>
              <a:rPr lang="en-GB" dirty="0"/>
              <a:t>Why do we use odds ratios?</a:t>
            </a:r>
          </a:p>
          <a:p>
            <a:pPr lvl="1"/>
            <a:r>
              <a:rPr lang="en-GB" dirty="0"/>
              <a:t>In some specific types of studies, we can only estimate ORs</a:t>
            </a:r>
          </a:p>
          <a:p>
            <a:pPr lvl="1"/>
            <a:r>
              <a:rPr lang="en-GB" dirty="0"/>
              <a:t>RRs are </a:t>
            </a:r>
            <a:r>
              <a:rPr lang="en-GB" dirty="0">
                <a:solidFill>
                  <a:srgbClr val="E76321"/>
                </a:solidFill>
              </a:rPr>
              <a:t>hard to estimate</a:t>
            </a:r>
            <a:r>
              <a:rPr lang="en-GB" dirty="0"/>
              <a:t>: they can be estimated with a log binomial regression… which very often fails to converge</a:t>
            </a:r>
          </a:p>
          <a:p>
            <a:pPr lvl="1"/>
            <a:r>
              <a:rPr lang="en-GB" dirty="0"/>
              <a:t>Logistic regression (which yields ORs) behave a lot more nicely</a:t>
            </a:r>
          </a:p>
          <a:p>
            <a:r>
              <a:rPr lang="en-GB" dirty="0"/>
              <a:t>Still, there is a trick to obtain RRs (we’ll see that later)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63351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C140A-BF37-85E7-CC90-160552991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C3D058F-5885-911E-4DCF-EA64A370A7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360A3FE-5D95-6D25-99A4-B0E343992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Categorical: 3-way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EC2F957-41CD-7615-CF77-306C85F7C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46</a:t>
            </a:fld>
            <a:endParaRPr lang="fr-FR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51D292F-DA44-3B33-EEB3-281519C5C834}"/>
              </a:ext>
            </a:extLst>
          </p:cNvPr>
          <p:cNvGrpSpPr/>
          <p:nvPr/>
        </p:nvGrpSpPr>
        <p:grpSpPr>
          <a:xfrm>
            <a:off x="680937" y="1708180"/>
            <a:ext cx="10198474" cy="3441640"/>
            <a:chOff x="324255" y="1757464"/>
            <a:chExt cx="10198474" cy="344164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85C13B1-8BC9-2A59-CABA-A595596A2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t="2784" r="88351"/>
            <a:stretch/>
          </p:blipFill>
          <p:spPr>
            <a:xfrm>
              <a:off x="324255" y="1757464"/>
              <a:ext cx="1420239" cy="344164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0DF999F-E71E-AC56-5624-FE303567F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0604" t="2784" r="43771"/>
            <a:stretch/>
          </p:blipFill>
          <p:spPr>
            <a:xfrm>
              <a:off x="1744494" y="1757464"/>
              <a:ext cx="4343400" cy="344163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B077C2-0850-3931-94E7-71E78C524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63692" t="2784" r="-67"/>
            <a:stretch/>
          </p:blipFill>
          <p:spPr>
            <a:xfrm>
              <a:off x="6087894" y="1757464"/>
              <a:ext cx="4434835" cy="3441639"/>
            </a:xfrm>
            <a:prstGeom prst="rect">
              <a:avLst/>
            </a:prstGeom>
          </p:spPr>
        </p:pic>
      </p:grp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4CF5D9C6-3CCD-2371-A297-EDB9240A6162}"/>
              </a:ext>
            </a:extLst>
          </p:cNvPr>
          <p:cNvSpPr txBox="1">
            <a:spLocks/>
          </p:cNvSpPr>
          <p:nvPr/>
        </p:nvSpPr>
        <p:spPr>
          <a:xfrm>
            <a:off x="744328" y="5389123"/>
            <a:ext cx="11285544" cy="11037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This exists… but it’s hard to understand</a:t>
            </a:r>
          </a:p>
          <a:p>
            <a:pPr lvl="1"/>
            <a:r>
              <a:rPr lang="en-GB" dirty="0"/>
              <a:t>You could do theoretically do n-way contingency tables, but they might be too complicated to understand quickly</a:t>
            </a:r>
          </a:p>
        </p:txBody>
      </p:sp>
    </p:spTree>
    <p:extLst>
      <p:ext uri="{BB962C8B-B14F-4D97-AF65-F5344CB8AC3E}">
        <p14:creationId xmlns:p14="http://schemas.microsoft.com/office/powerpoint/2010/main" val="8340213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75530-374C-38DD-7F39-65CE6392B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21AAA170-07E9-1683-FABC-327D853553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043836C-0B46-0261-CE56-50C8E6EBE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Continuous variable distribution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282C244-47BD-F016-C0DC-D64A0A68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47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8539BC8B-AE27-F31C-2478-4E802569337E}"/>
              </a:ext>
            </a:extLst>
          </p:cNvPr>
          <p:cNvSpPr txBox="1">
            <a:spLocks/>
          </p:cNvSpPr>
          <p:nvPr/>
        </p:nvSpPr>
        <p:spPr>
          <a:xfrm>
            <a:off x="896728" y="1639643"/>
            <a:ext cx="11285544" cy="944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 use the following code to create tables for the distribution of cont. vars.</a:t>
            </a:r>
          </a:p>
          <a:p>
            <a:pPr lvl="1"/>
            <a:r>
              <a:rPr lang="en-GB" dirty="0"/>
              <a:t>You could make a function out of it </a:t>
            </a:r>
            <a:r>
              <a:rPr lang="en-GB" sz="1400" dirty="0"/>
              <a:t>(I never did because I am lazy)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A1093D-19A3-7AE3-071B-37AED3959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385" y="2584144"/>
            <a:ext cx="3832589" cy="41091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8709D4-4C50-942F-ABA1-73247A49E7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8501" y="4254986"/>
            <a:ext cx="5779873" cy="76748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6A8BDED-C2E8-3FA0-822B-3D3360D6F4B1}"/>
              </a:ext>
            </a:extLst>
          </p:cNvPr>
          <p:cNvCxnSpPr/>
          <p:nvPr/>
        </p:nvCxnSpPr>
        <p:spPr>
          <a:xfrm>
            <a:off x="4932218" y="4638726"/>
            <a:ext cx="914400" cy="0"/>
          </a:xfrm>
          <a:prstGeom prst="straightConnector1">
            <a:avLst/>
          </a:prstGeom>
          <a:ln w="76200">
            <a:solidFill>
              <a:srgbClr val="F56F4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723ECE48-7E8D-095A-E68D-7165D2601999}"/>
              </a:ext>
            </a:extLst>
          </p:cNvPr>
          <p:cNvSpPr txBox="1">
            <a:spLocks/>
          </p:cNvSpPr>
          <p:nvPr/>
        </p:nvSpPr>
        <p:spPr>
          <a:xfrm>
            <a:off x="6038501" y="2774504"/>
            <a:ext cx="6069193" cy="1449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“</a:t>
            </a:r>
            <a:r>
              <a:rPr lang="en-GB" dirty="0" err="1"/>
              <a:t>los</a:t>
            </a:r>
            <a:r>
              <a:rPr lang="en-GB" dirty="0"/>
              <a:t>” and “age” are continuous variables in my </a:t>
            </a:r>
            <a:r>
              <a:rPr lang="en-GB" dirty="0" err="1"/>
              <a:t>dataframe</a:t>
            </a:r>
            <a:endParaRPr lang="en-GB" dirty="0"/>
          </a:p>
          <a:p>
            <a:r>
              <a:rPr lang="en-GB" dirty="0"/>
              <a:t>Replace these names with yours</a:t>
            </a:r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77B652DE-037F-A998-90AD-F4B8F4AF3753}"/>
              </a:ext>
            </a:extLst>
          </p:cNvPr>
          <p:cNvSpPr txBox="1">
            <a:spLocks/>
          </p:cNvSpPr>
          <p:nvPr/>
        </p:nvSpPr>
        <p:spPr>
          <a:xfrm>
            <a:off x="6038500" y="5214469"/>
            <a:ext cx="6069193" cy="1449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Rewrite and execute this function step by step to understand what happens</a:t>
            </a:r>
          </a:p>
        </p:txBody>
      </p:sp>
    </p:spTree>
    <p:extLst>
      <p:ext uri="{BB962C8B-B14F-4D97-AF65-F5344CB8AC3E}">
        <p14:creationId xmlns:p14="http://schemas.microsoft.com/office/powerpoint/2010/main" val="474928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9222D4-8635-7EE9-B560-53012EEE8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FD7949B9-FC7F-6F7C-510E-BE91ADB5F3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510B31C-95B7-1A5A-D865-13829F46E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Continuous X Categorical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B4A4ED1-46FC-BF89-FE7D-A670D7389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48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71F815E-794D-9948-EED0-C4A65548E2B2}"/>
              </a:ext>
            </a:extLst>
          </p:cNvPr>
          <p:cNvSpPr txBox="1">
            <a:spLocks/>
          </p:cNvSpPr>
          <p:nvPr/>
        </p:nvSpPr>
        <p:spPr>
          <a:xfrm>
            <a:off x="896728" y="1639644"/>
            <a:ext cx="11285544" cy="8313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Easy to modify to include a categorical variable: just include it in the select and the </a:t>
            </a:r>
            <a:r>
              <a:rPr lang="en-GB" dirty="0" err="1"/>
              <a:t>group_by</a:t>
            </a:r>
            <a:endParaRPr lang="en-GB" sz="1400" dirty="0"/>
          </a:p>
          <a:p>
            <a:endParaRPr lang="en-GB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8FD8EFE-1EC1-0CDB-5EE3-C6330E3496D7}"/>
              </a:ext>
            </a:extLst>
          </p:cNvPr>
          <p:cNvCxnSpPr/>
          <p:nvPr/>
        </p:nvCxnSpPr>
        <p:spPr>
          <a:xfrm>
            <a:off x="4932218" y="4638726"/>
            <a:ext cx="914400" cy="0"/>
          </a:xfrm>
          <a:prstGeom prst="straightConnector1">
            <a:avLst/>
          </a:prstGeom>
          <a:ln w="76200">
            <a:solidFill>
              <a:srgbClr val="F56F4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5F00B7-ADC8-5B91-6B67-22B7FF51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626" y="2528685"/>
            <a:ext cx="4427336" cy="407314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7C9BAD-CDDC-58F3-E469-0748AF9F038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1809"/>
          <a:stretch/>
        </p:blipFill>
        <p:spPr>
          <a:xfrm>
            <a:off x="6271488" y="2354971"/>
            <a:ext cx="5023784" cy="21480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531A8AC-77EB-A9FA-F489-181373E2BED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8107" r="139"/>
          <a:stretch/>
        </p:blipFill>
        <p:spPr>
          <a:xfrm>
            <a:off x="6271488" y="4573417"/>
            <a:ext cx="5395218" cy="214805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2C6316B-7B9C-33FD-8F0D-6C5B533AED0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98049"/>
          <a:stretch/>
        </p:blipFill>
        <p:spPr>
          <a:xfrm>
            <a:off x="6068072" y="4573417"/>
            <a:ext cx="203416" cy="214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1708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33229D-89C3-7941-B59B-E8528060D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18B3C78-B007-0871-496C-2D541DE2B5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027F395-94AC-4802-AA23-7DF4A1494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Continuous X categorical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BDAD61B-4597-BC7A-EDBB-F10941148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49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9CE7AD8F-C7F3-F2D3-BC1D-A676F9E4C4BC}"/>
              </a:ext>
            </a:extLst>
          </p:cNvPr>
          <p:cNvSpPr txBox="1">
            <a:spLocks/>
          </p:cNvSpPr>
          <p:nvPr/>
        </p:nvSpPr>
        <p:spPr>
          <a:xfrm>
            <a:off x="896728" y="1639644"/>
            <a:ext cx="11285544" cy="4716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If you have a lot of continuous variables to analyse, </a:t>
            </a:r>
            <a:r>
              <a:rPr lang="en-GB" dirty="0">
                <a:solidFill>
                  <a:srgbClr val="F56F4F"/>
                </a:solidFill>
              </a:rPr>
              <a:t>a table will be quicker to read</a:t>
            </a:r>
            <a:r>
              <a:rPr lang="en-GB" dirty="0"/>
              <a:t>, whereas with graphs you would need to do one graph for each variable</a:t>
            </a:r>
          </a:p>
          <a:p>
            <a:endParaRPr lang="en-GB" sz="1400" dirty="0"/>
          </a:p>
          <a:p>
            <a:r>
              <a:rPr lang="en-GB" dirty="0"/>
              <a:t>Still, look at their distribution graphically (histogram, density plot, violin plot…) to understand how they behave</a:t>
            </a:r>
          </a:p>
          <a:p>
            <a:pPr lvl="1"/>
            <a:r>
              <a:rPr lang="en-GB" dirty="0"/>
              <a:t>You can just show plots for the </a:t>
            </a:r>
            <a:r>
              <a:rPr lang="en-GB" dirty="0">
                <a:solidFill>
                  <a:srgbClr val="F56F4F"/>
                </a:solidFill>
              </a:rPr>
              <a:t>most interesting ones</a:t>
            </a:r>
          </a:p>
        </p:txBody>
      </p:sp>
    </p:spTree>
    <p:extLst>
      <p:ext uri="{BB962C8B-B14F-4D97-AF65-F5344CB8AC3E}">
        <p14:creationId xmlns:p14="http://schemas.microsoft.com/office/powerpoint/2010/main" val="1741364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FA75C-27E4-2F6C-833C-664511EAF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5EA7EE76-D71B-8578-1361-2942B178576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9FADA22-C648-CAE0-2495-AC81951E0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Decision makers</a:t>
            </a:r>
            <a:endParaRPr lang="en-GB" dirty="0">
              <a:solidFill>
                <a:srgbClr val="E76321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245FA10-BF97-7790-9BDD-8C2B6D7BF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DBD4361-3BFD-D5E6-4FF9-A25DCFDD3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3407179"/>
            <a:ext cx="11042311" cy="3567536"/>
          </a:xfrm>
        </p:spPr>
        <p:txBody>
          <a:bodyPr>
            <a:normAutofit/>
          </a:bodyPr>
          <a:lstStyle/>
          <a:p>
            <a:r>
              <a:rPr lang="en-US" dirty="0"/>
              <a:t>Ultimately, this will be your audience at some point: these can be clients, your boss, a bigshot, a director…</a:t>
            </a:r>
          </a:p>
          <a:p>
            <a:r>
              <a:rPr lang="en-US" dirty="0">
                <a:solidFill>
                  <a:srgbClr val="0E93C8"/>
                </a:solidFill>
              </a:rPr>
              <a:t>Know </a:t>
            </a:r>
            <a:r>
              <a:rPr lang="en-US" dirty="0"/>
              <a:t>them: what they expect (or what they hope to hear), their level of technical expertise, their level of authority, the barriers they face…</a:t>
            </a:r>
          </a:p>
          <a:p>
            <a:pPr lvl="1"/>
            <a:r>
              <a:rPr lang="en-US" dirty="0"/>
              <a:t>Whole lot of human parameters to take into account whenever you show important results</a:t>
            </a:r>
          </a:p>
          <a:p>
            <a:r>
              <a:rPr lang="en-US" dirty="0"/>
              <a:t>Don’t worry: most people are nice and things will usually go well</a:t>
            </a:r>
          </a:p>
          <a:p>
            <a:pPr lvl="1"/>
            <a:r>
              <a:rPr lang="en-US" dirty="0"/>
              <a:t>But not always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7" name="Image 6" descr="Une image contenant Visage humain, personne, habits, Entrepreneur&#10;&#10;Description générée automatiquement">
            <a:extLst>
              <a:ext uri="{FF2B5EF4-FFF2-40B4-BE49-F238E27FC236}">
                <a16:creationId xmlns:a16="http://schemas.microsoft.com/office/drawing/2014/main" id="{720132B6-B9CE-A946-BF16-6232900976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60" r="20800"/>
          <a:stretch/>
        </p:blipFill>
        <p:spPr>
          <a:xfrm>
            <a:off x="906378" y="1453553"/>
            <a:ext cx="2184935" cy="1847248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79E9C991-1EC9-FFE4-1699-6C6023A82397}"/>
              </a:ext>
            </a:extLst>
          </p:cNvPr>
          <p:cNvSpPr txBox="1"/>
          <p:nvPr/>
        </p:nvSpPr>
        <p:spPr>
          <a:xfrm>
            <a:off x="3159491" y="2654470"/>
            <a:ext cx="3775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Esteban" panose="02000000000000000000" pitchFamily="2" charset="0"/>
              </a:rPr>
              <a:t>Their smiles are fake: they’re thinking you cost way too much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F00F2C7-D9A2-3CFC-A12E-9B05C652178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505" r="40625"/>
          <a:stretch/>
        </p:blipFill>
        <p:spPr>
          <a:xfrm>
            <a:off x="3347958" y="1453553"/>
            <a:ext cx="794382" cy="1084202"/>
          </a:xfrm>
          <a:prstGeom prst="rect">
            <a:avLst/>
          </a:prstGeom>
        </p:spPr>
      </p:pic>
      <p:pic>
        <p:nvPicPr>
          <p:cNvPr id="13" name="Picture 12" descr="A person in a suit&#10;&#10;Description automatically generated">
            <a:extLst>
              <a:ext uri="{FF2B5EF4-FFF2-40B4-BE49-F238E27FC236}">
                <a16:creationId xmlns:a16="http://schemas.microsoft.com/office/drawing/2014/main" id="{808ABA80-FC7E-2A9B-3EF3-EAA65FC0BB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76" r="24294" b="28694"/>
          <a:stretch/>
        </p:blipFill>
        <p:spPr>
          <a:xfrm>
            <a:off x="4376436" y="1453553"/>
            <a:ext cx="835192" cy="1084202"/>
          </a:xfrm>
          <a:prstGeom prst="rect">
            <a:avLst/>
          </a:prstGeom>
        </p:spPr>
      </p:pic>
      <p:pic>
        <p:nvPicPr>
          <p:cNvPr id="15" name="Picture 14" descr="A person in a suit and tie&#10;&#10;Description automatically generated">
            <a:extLst>
              <a:ext uri="{FF2B5EF4-FFF2-40B4-BE49-F238E27FC236}">
                <a16:creationId xmlns:a16="http://schemas.microsoft.com/office/drawing/2014/main" id="{0706BBE3-F77F-777C-D5C5-4516DDA33C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5" r="39471" b="19520"/>
          <a:stretch/>
        </p:blipFill>
        <p:spPr>
          <a:xfrm flipH="1">
            <a:off x="5445724" y="1453552"/>
            <a:ext cx="968046" cy="1079829"/>
          </a:xfrm>
          <a:prstGeom prst="rect">
            <a:avLst/>
          </a:prstGeom>
        </p:spPr>
      </p:pic>
      <p:pic>
        <p:nvPicPr>
          <p:cNvPr id="17" name="Picture 16" descr="A person wearing a blue hat and coat&#10;&#10;Description automatically generated">
            <a:extLst>
              <a:ext uri="{FF2B5EF4-FFF2-40B4-BE49-F238E27FC236}">
                <a16:creationId xmlns:a16="http://schemas.microsoft.com/office/drawing/2014/main" id="{2832D627-1EFC-0E51-C5CB-A79EECA1E3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457" y="1453552"/>
            <a:ext cx="2782887" cy="1848765"/>
          </a:xfrm>
          <a:prstGeom prst="rect">
            <a:avLst/>
          </a:prstGeom>
        </p:spPr>
      </p:pic>
      <p:pic>
        <p:nvPicPr>
          <p:cNvPr id="9" name="Image 8" descr="Une image contenant Visage humain, personne, habits, homme&#10;&#10;Description générée automatiquement">
            <a:extLst>
              <a:ext uri="{FF2B5EF4-FFF2-40B4-BE49-F238E27FC236}">
                <a16:creationId xmlns:a16="http://schemas.microsoft.com/office/drawing/2014/main" id="{C15877F3-6ECD-776A-9170-6402D42D18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6" r="34079"/>
          <a:stretch/>
        </p:blipFill>
        <p:spPr>
          <a:xfrm>
            <a:off x="9747744" y="1452035"/>
            <a:ext cx="1593661" cy="184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6839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132F93-AB9A-EB0F-9DFC-74C17CF2F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7727EDE-7928-5A73-2633-4F2B06BBFDD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03BDE7F-E2AB-F04A-9079-875EAA608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Continuous X continuous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CB8B49D-0CAC-CCB3-5B99-312F467AC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50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C661FC8A-C699-C811-66E4-40FA57D1E5F3}"/>
              </a:ext>
            </a:extLst>
          </p:cNvPr>
          <p:cNvSpPr txBox="1">
            <a:spLocks/>
          </p:cNvSpPr>
          <p:nvPr/>
        </p:nvSpPr>
        <p:spPr>
          <a:xfrm>
            <a:off x="744328" y="1603899"/>
            <a:ext cx="11285544" cy="4888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E6F46B70-997E-20ED-785C-CDBC036E08BD}"/>
              </a:ext>
            </a:extLst>
          </p:cNvPr>
          <p:cNvSpPr txBox="1">
            <a:spLocks/>
          </p:cNvSpPr>
          <p:nvPr/>
        </p:nvSpPr>
        <p:spPr>
          <a:xfrm>
            <a:off x="896728" y="1756299"/>
            <a:ext cx="11285544" cy="4888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Use correlations (Pearson, Spearman…), with the 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</a:rPr>
              <a:t>corr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</a:rPr>
              <a:t>()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But don’t bother too much with it</a:t>
            </a:r>
          </a:p>
          <a:p>
            <a:r>
              <a:rPr lang="en-GB" dirty="0"/>
              <a:t>Use 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ggcorr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()</a:t>
            </a:r>
            <a:r>
              <a:rPr lang="en-GB" dirty="0"/>
              <a:t> and 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ggpairs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()</a:t>
            </a:r>
            <a:r>
              <a:rPr lang="en-GB" dirty="0">
                <a:cs typeface="Fira Code" panose="020B0809050000020004" pitchFamily="49" charset="0"/>
              </a:rPr>
              <a:t> </a:t>
            </a:r>
            <a:r>
              <a:rPr lang="en-GB" dirty="0"/>
              <a:t>from the 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GGally</a:t>
            </a:r>
            <a:r>
              <a:rPr lang="en-GB" dirty="0"/>
              <a:t> package</a:t>
            </a:r>
          </a:p>
          <a:p>
            <a:endParaRPr lang="en-GB" dirty="0"/>
          </a:p>
        </p:txBody>
      </p:sp>
      <p:pic>
        <p:nvPicPr>
          <p:cNvPr id="8" name="Picture 7" descr="A screenshot of a graph&#10;&#10;Description automatically generated">
            <a:extLst>
              <a:ext uri="{FF2B5EF4-FFF2-40B4-BE49-F238E27FC236}">
                <a16:creationId xmlns:a16="http://schemas.microsoft.com/office/drawing/2014/main" id="{AED0DB70-530C-FFE4-057E-7760380AC7D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300" y="3349448"/>
            <a:ext cx="3378955" cy="3378955"/>
          </a:xfrm>
          <a:prstGeom prst="rect">
            <a:avLst/>
          </a:prstGeom>
        </p:spPr>
      </p:pic>
      <p:pic>
        <p:nvPicPr>
          <p:cNvPr id="10" name="Picture 9" descr="A graph with different colored squares&#10;&#10;Description automatically generated">
            <a:extLst>
              <a:ext uri="{FF2B5EF4-FFF2-40B4-BE49-F238E27FC236}">
                <a16:creationId xmlns:a16="http://schemas.microsoft.com/office/drawing/2014/main" id="{54ADD566-7B3D-0AF4-B3F6-C8A8E71D80C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649" y="3349447"/>
            <a:ext cx="3378955" cy="337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1297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391B49-E879-D4A9-D0B3-55EA07F8A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EE2A603-6E62-AE34-743E-4423D91A88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6F2CA0C-BEE4-F3D7-8763-766E9D156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Tabyl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16712C0-98BC-F5DB-8AC1-D01A2554A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51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A6F60AB-39EE-8B9D-30B0-BAF0E687C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8110"/>
            <a:ext cx="10515600" cy="4929850"/>
          </a:xfrm>
        </p:spPr>
        <p:txBody>
          <a:bodyPr/>
          <a:lstStyle/>
          <a:p>
            <a:r>
              <a:rPr lang="en-GB" dirty="0"/>
              <a:t>Want to make a contingency table really quick on R?</a:t>
            </a:r>
          </a:p>
          <a:p>
            <a:pPr lvl="1"/>
            <a:r>
              <a:rPr lang="en-GB" dirty="0"/>
              <a:t>There is the 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table()</a:t>
            </a:r>
            <a:r>
              <a:rPr lang="en-GB" dirty="0"/>
              <a:t> function. Don’t bother.</a:t>
            </a:r>
          </a:p>
          <a:p>
            <a:pPr lvl="1"/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tabyl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()</a:t>
            </a:r>
            <a:r>
              <a:rPr lang="en-GB" dirty="0"/>
              <a:t> from the 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janitor</a:t>
            </a:r>
            <a:r>
              <a:rPr lang="en-GB" dirty="0"/>
              <a:t> package is better.</a:t>
            </a:r>
          </a:p>
          <a:p>
            <a:endParaRPr lang="en-GB" dirty="0"/>
          </a:p>
          <a:p>
            <a:r>
              <a:rPr lang="en-GB" dirty="0"/>
              <a:t>Syntax:</a:t>
            </a:r>
          </a:p>
          <a:p>
            <a:pPr marL="457200" lvl="1" indent="0">
              <a:buNone/>
            </a:pPr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df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 %&gt;%</a:t>
            </a:r>
          </a:p>
          <a:p>
            <a:pPr marL="457200" lvl="1" indent="0">
              <a:buNone/>
            </a:pP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	</a:t>
            </a:r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tabyl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</a:t>
            </a:r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your_variable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)</a:t>
            </a:r>
          </a:p>
          <a:p>
            <a:endParaRPr lang="en-GB" dirty="0"/>
          </a:p>
          <a:p>
            <a:r>
              <a:rPr lang="en-GB" dirty="0"/>
              <a:t>You can include up to 3 variables at once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43095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E8626F-11B7-9351-FC95-C222E316F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29221868-08A8-5C3A-F99C-21542CD9C71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2ECDB7-FED2-AC1B-FDC1-92639354F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Tabyl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Example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0D94D65-0423-DE22-53DF-6C797C32A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52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A001689-10D8-C57E-1D61-6C7009135D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128" y="1821898"/>
            <a:ext cx="2890724" cy="114823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562F10A-463A-4C8C-EC85-8E746ED45F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176" y="1690688"/>
            <a:ext cx="3200847" cy="135273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0776E86-0476-1169-FFEB-C55F801D18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501" y="3538118"/>
            <a:ext cx="3762900" cy="3000794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A4872CAB-FB1F-B72E-A4C0-7A79D43A2688}"/>
              </a:ext>
            </a:extLst>
          </p:cNvPr>
          <p:cNvSpPr txBox="1"/>
          <p:nvPr/>
        </p:nvSpPr>
        <p:spPr>
          <a:xfrm>
            <a:off x="3812922" y="2136224"/>
            <a:ext cx="21175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1-way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917D1FB-F412-703D-97FD-F1A968B2014E}"/>
              </a:ext>
            </a:extLst>
          </p:cNvPr>
          <p:cNvSpPr txBox="1"/>
          <p:nvPr/>
        </p:nvSpPr>
        <p:spPr>
          <a:xfrm>
            <a:off x="10365093" y="2136224"/>
            <a:ext cx="21175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2-way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DD1EDC7-0E33-3828-F6E8-A5ECED1D22A9}"/>
              </a:ext>
            </a:extLst>
          </p:cNvPr>
          <p:cNvSpPr txBox="1"/>
          <p:nvPr/>
        </p:nvSpPr>
        <p:spPr>
          <a:xfrm>
            <a:off x="4689600" y="4807682"/>
            <a:ext cx="21175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3-way</a:t>
            </a:r>
          </a:p>
        </p:txBody>
      </p:sp>
    </p:spTree>
    <p:extLst>
      <p:ext uri="{BB962C8B-B14F-4D97-AF65-F5344CB8AC3E}">
        <p14:creationId xmlns:p14="http://schemas.microsoft.com/office/powerpoint/2010/main" val="11576967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C99AD-CDBF-AD95-13A9-6E9F5A8BD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D70BE2B-1351-0F7B-359E-3866F7D62FB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0EA5A00-851F-297B-B21C-2AE2B86AC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Tabyl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Adorns 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70E3434-1E4E-C4BF-004C-9FD8C31C0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53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5B5754A-EA2B-9A0B-D521-750B470B0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98110"/>
            <a:ext cx="10931305" cy="4929850"/>
          </a:xfrm>
        </p:spPr>
        <p:txBody>
          <a:bodyPr/>
          <a:lstStyle/>
          <a:p>
            <a:r>
              <a:rPr lang="en-GB" dirty="0"/>
              <a:t>Main feature of </a:t>
            </a:r>
            <a:r>
              <a:rPr lang="en-GB" dirty="0" err="1"/>
              <a:t>tabyl</a:t>
            </a:r>
            <a:r>
              <a:rPr lang="en-GB" dirty="0"/>
              <a:t> is the 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adorn_</a:t>
            </a:r>
            <a:r>
              <a:rPr lang="en-GB" dirty="0"/>
              <a:t> functions</a:t>
            </a:r>
          </a:p>
          <a:p>
            <a:pPr lvl="1"/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adorn_totals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()</a:t>
            </a:r>
            <a:r>
              <a:rPr lang="en-GB" dirty="0">
                <a:cs typeface="Fira Code" pitchFamily="1" charset="0"/>
              </a:rPr>
              <a:t> adds rows and/or column totals</a:t>
            </a:r>
            <a:endParaRPr lang="en-GB" dirty="0"/>
          </a:p>
          <a:p>
            <a:pPr lvl="1"/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adorn_percentages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()</a:t>
            </a:r>
            <a:r>
              <a:rPr lang="en-GB" dirty="0"/>
              <a:t> adds row/col/cell percentages</a:t>
            </a:r>
          </a:p>
          <a:p>
            <a:pPr lvl="1"/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adorn_pct_formatting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()</a:t>
            </a:r>
            <a:r>
              <a:rPr lang="en-GB" dirty="0"/>
              <a:t> controls the number of decimals (+ adds “%”)</a:t>
            </a:r>
          </a:p>
          <a:p>
            <a:pPr lvl="1"/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adorn_rounding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()</a:t>
            </a:r>
            <a:r>
              <a:rPr lang="en-GB" dirty="0"/>
              <a:t> does… rounding</a:t>
            </a:r>
          </a:p>
          <a:p>
            <a:pPr lvl="1"/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adorn_ns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()</a:t>
            </a:r>
            <a:r>
              <a:rPr lang="en-GB" dirty="0"/>
              <a:t> adds counts</a:t>
            </a:r>
          </a:p>
          <a:p>
            <a:pPr lvl="1"/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adorn_title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()</a:t>
            </a:r>
            <a:r>
              <a:rPr lang="en-GB" dirty="0"/>
              <a:t> adds variable titles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62957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42985-E96A-F39C-2C13-AA29D95AE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60A72467-F4AD-D365-614D-C7C10B0D009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0791D15-DE59-DBD8-E231-CA770A754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Tabyl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Adorns example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AD18DDC-62EF-4EDC-E13C-F19BE7FDE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54</a:t>
            </a:fld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60C7536-CB34-3B39-32BD-153B7223253C}"/>
              </a:ext>
            </a:extLst>
          </p:cNvPr>
          <p:cNvSpPr txBox="1"/>
          <p:nvPr/>
        </p:nvSpPr>
        <p:spPr>
          <a:xfrm>
            <a:off x="703909" y="1690688"/>
            <a:ext cx="539209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titanic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 %&gt;% </a:t>
            </a:r>
          </a:p>
          <a:p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	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tabyl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(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Pclass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, 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Survived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) %&gt;%</a:t>
            </a:r>
          </a:p>
          <a:p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	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adorn_totals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() %&gt;% </a:t>
            </a:r>
          </a:p>
          <a:p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	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adorn_percentages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("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row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") %&gt;%</a:t>
            </a:r>
          </a:p>
          <a:p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	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adorn_pct_formatting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(2) %&gt;%</a:t>
            </a:r>
          </a:p>
          <a:p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	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adorn_ns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() %&gt;%</a:t>
            </a:r>
          </a:p>
          <a:p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	</a:t>
            </a:r>
            <a:r>
              <a:rPr lang="fr-FR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adorn_title</a:t>
            </a:r>
            <a:r>
              <a:rPr lang="fr-FR" dirty="0">
                <a:latin typeface="Fira Code" pitchFamily="1" charset="0"/>
                <a:ea typeface="Fira Code" pitchFamily="1" charset="0"/>
                <a:cs typeface="Fira Code" pitchFamily="1" charset="0"/>
              </a:rPr>
              <a:t>("Passenger class", 	"Survival", placement = "top")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46BC581C-A732-F419-3F31-E5F3A37F2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149" y="4605260"/>
            <a:ext cx="6346151" cy="1751090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7D18DEBB-FAE3-EC0E-181D-EB76269DED18}"/>
              </a:ext>
            </a:extLst>
          </p:cNvPr>
          <p:cNvCxnSpPr>
            <a:cxnSpLocks/>
          </p:cNvCxnSpPr>
          <p:nvPr/>
        </p:nvCxnSpPr>
        <p:spPr>
          <a:xfrm>
            <a:off x="3399955" y="4053332"/>
            <a:ext cx="0" cy="457485"/>
          </a:xfrm>
          <a:prstGeom prst="straightConnector1">
            <a:avLst/>
          </a:prstGeom>
          <a:ln w="76200">
            <a:solidFill>
              <a:srgbClr val="0E93C8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74712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3BBE6-E7DD-73E1-E86D-61B585D09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CAC3BD59-9169-3A53-5695-5CFD5CD5CE9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B5413E8-0A62-A78D-DD01-83F5B88F7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Exporting your tables (1)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7C16314-A9DF-D179-43AC-1779C091F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55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227C27-CB34-AFAE-51B3-0DC04ADC2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8110"/>
            <a:ext cx="10515600" cy="3861780"/>
          </a:xfrm>
        </p:spPr>
        <p:txBody>
          <a:bodyPr/>
          <a:lstStyle/>
          <a:p>
            <a:r>
              <a:rPr lang="en-GB" dirty="0"/>
              <a:t>CSV file is the quickest</a:t>
            </a:r>
          </a:p>
          <a:p>
            <a:pPr lvl="1"/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write_csv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() </a:t>
            </a:r>
            <a:r>
              <a:rPr lang="en-GB" dirty="0">
                <a:cs typeface="Fira Code" pitchFamily="1" charset="0"/>
              </a:rPr>
              <a:t>or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 </a:t>
            </a:r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write_excel_csv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()</a:t>
            </a:r>
            <a:r>
              <a:rPr lang="en-GB" dirty="0">
                <a:cs typeface="Fira Code" pitchFamily="1" charset="0"/>
              </a:rPr>
              <a:t> if you want to open it using Excel; it’s low size and universally readable</a:t>
            </a:r>
          </a:p>
          <a:p>
            <a:r>
              <a:rPr lang="en-GB" dirty="0">
                <a:cs typeface="Fira Code" pitchFamily="1" charset="0"/>
              </a:rPr>
              <a:t>For automatically formatted tables</a:t>
            </a:r>
          </a:p>
          <a:p>
            <a:pPr lvl="1"/>
            <a:r>
              <a:rPr lang="en-GB" dirty="0">
                <a:cs typeface="Fira Code" pitchFamily="1" charset="0"/>
              </a:rPr>
              <a:t>There is the </a:t>
            </a:r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gtsummary</a:t>
            </a:r>
            <a:r>
              <a:rPr lang="en-GB" dirty="0">
                <a:cs typeface="Fira Code" pitchFamily="1" charset="0"/>
              </a:rPr>
              <a:t> package, that creates tables automatically</a:t>
            </a:r>
            <a:endParaRPr lang="en-GB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  <p:pic>
        <p:nvPicPr>
          <p:cNvPr id="6" name="Image 5" descr="Une image contenant capture d’écran, texte, Logiciel multimédia, logiciel&#10;&#10;Description générée automatiquement">
            <a:extLst>
              <a:ext uri="{FF2B5EF4-FFF2-40B4-BE49-F238E27FC236}">
                <a16:creationId xmlns:a16="http://schemas.microsoft.com/office/drawing/2014/main" id="{9309D370-A133-79B7-5E68-B313ECEEA5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885" y="3842215"/>
            <a:ext cx="8465744" cy="265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637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EC56C4-DC59-F110-1CC3-F213C1F49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F264CA4-D4BC-CA8C-33DF-6FDDF0F6B4A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E0FF063-852F-8306-2BAE-954247F55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Exporting your tables (2)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9A7E4F3-90BE-6E46-A8A7-94A0C9C15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56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B2D6C8B-DE73-E26A-1D31-313CF6108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8110"/>
            <a:ext cx="10515600" cy="3861780"/>
          </a:xfrm>
        </p:spPr>
        <p:txBody>
          <a:bodyPr/>
          <a:lstStyle/>
          <a:p>
            <a:r>
              <a:rPr lang="en-GB" dirty="0"/>
              <a:t>I don’t use </a:t>
            </a:r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gtsummary</a:t>
            </a:r>
            <a:r>
              <a:rPr lang="en-GB" dirty="0">
                <a:cs typeface="Fira Code" pitchFamily="1" charset="0"/>
              </a:rPr>
              <a:t> because unfortunately we live in a world where most people use </a:t>
            </a:r>
            <a:r>
              <a:rPr lang="en-GB" dirty="0">
                <a:solidFill>
                  <a:srgbClr val="E76321"/>
                </a:solidFill>
                <a:cs typeface="Fira Code" pitchFamily="1" charset="0"/>
              </a:rPr>
              <a:t>Excel</a:t>
            </a:r>
          </a:p>
          <a:p>
            <a:pPr lvl="1"/>
            <a:r>
              <a:rPr lang="en-GB" dirty="0">
                <a:cs typeface="Fira Code" pitchFamily="1" charset="0"/>
              </a:rPr>
              <a:t>And </a:t>
            </a:r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gtsummary</a:t>
            </a:r>
            <a:r>
              <a:rPr lang="en-GB" dirty="0">
                <a:cs typeface="Fira Code" pitchFamily="1" charset="0"/>
              </a:rPr>
              <a:t> does not export .xlsx files</a:t>
            </a:r>
          </a:p>
          <a:p>
            <a:r>
              <a:rPr lang="en-GB" dirty="0">
                <a:cs typeface="Fira Code" pitchFamily="1" charset="0"/>
              </a:rPr>
              <a:t>So I use </a:t>
            </a:r>
            <a:r>
              <a:rPr lang="en-GB" dirty="0" err="1">
                <a:solidFill>
                  <a:srgbClr val="E76321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openxlsx</a:t>
            </a:r>
            <a:endParaRPr lang="en-GB" dirty="0">
              <a:solidFill>
                <a:srgbClr val="E76321"/>
              </a:solidFill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2F32774-77CE-7023-3D37-F5C6A45A07E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63801" y="3429000"/>
            <a:ext cx="4873369" cy="3263362"/>
          </a:xfrm>
          <a:prstGeom prst="rect">
            <a:avLst/>
          </a:prstGeom>
        </p:spPr>
      </p:pic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6D4E32A8-EED8-C929-7509-ABC9104695B3}"/>
              </a:ext>
            </a:extLst>
          </p:cNvPr>
          <p:cNvSpPr txBox="1">
            <a:spLocks/>
          </p:cNvSpPr>
          <p:nvPr/>
        </p:nvSpPr>
        <p:spPr>
          <a:xfrm>
            <a:off x="6301212" y="3741861"/>
            <a:ext cx="6160970" cy="2751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 have my own package that uses </a:t>
            </a:r>
            <a:r>
              <a:rPr lang="en-GB" dirty="0" err="1"/>
              <a:t>openxlsx</a:t>
            </a:r>
            <a:r>
              <a:rPr lang="en-GB" dirty="0"/>
              <a:t>, which automates formatting tables like these, with any variables I want</a:t>
            </a:r>
          </a:p>
          <a:p>
            <a:pPr marL="0" indent="0">
              <a:buNone/>
            </a:pPr>
            <a:r>
              <a:rPr lang="en-GB" dirty="0"/>
              <a:t>(Data is censored)</a:t>
            </a:r>
          </a:p>
        </p:txBody>
      </p:sp>
    </p:spTree>
    <p:extLst>
      <p:ext uri="{BB962C8B-B14F-4D97-AF65-F5344CB8AC3E}">
        <p14:creationId xmlns:p14="http://schemas.microsoft.com/office/powerpoint/2010/main" val="107969135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151F6-E9BA-955E-B547-83C62AFF6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93F359E-DDC1-45E5-7EFD-DA61C72881D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E05F52C-2B8E-A8F2-A126-A5DA3C1BD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4"/>
              </a:rPr>
              <a:t>Openxlsx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77F11A9-C0BB-F75F-81D7-5650ABD31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57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8DF4B4E-040E-E3C9-0CBB-751429EE3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8110"/>
            <a:ext cx="10515600" cy="4858240"/>
          </a:xfrm>
        </p:spPr>
        <p:txBody>
          <a:bodyPr>
            <a:normAutofit/>
          </a:bodyPr>
          <a:lstStyle/>
          <a:p>
            <a:r>
              <a:rPr lang="en-GB" dirty="0"/>
              <a:t>Table creation is a very time consuming task; </a:t>
            </a:r>
            <a:r>
              <a:rPr lang="en-GB" dirty="0">
                <a:solidFill>
                  <a:srgbClr val="E76321"/>
                </a:solidFill>
              </a:rPr>
              <a:t>this should be the first thing you automate</a:t>
            </a:r>
          </a:p>
          <a:p>
            <a:r>
              <a:rPr lang="en-GB" dirty="0">
                <a:cs typeface="Fira Code" pitchFamily="1" charset="0"/>
              </a:rPr>
              <a:t>With </a:t>
            </a:r>
            <a:r>
              <a:rPr lang="en-GB" dirty="0" err="1">
                <a:cs typeface="Fira Code" pitchFamily="1" charset="0"/>
              </a:rPr>
              <a:t>tabyl</a:t>
            </a:r>
            <a:r>
              <a:rPr lang="en-GB" dirty="0">
                <a:cs typeface="Fira Code" pitchFamily="1" charset="0"/>
              </a:rPr>
              <a:t>, </a:t>
            </a:r>
            <a:r>
              <a:rPr lang="en-GB" dirty="0" err="1">
                <a:cs typeface="Fira Code" pitchFamily="1" charset="0"/>
              </a:rPr>
              <a:t>Openxlsx</a:t>
            </a:r>
            <a:r>
              <a:rPr lang="en-GB" dirty="0">
                <a:cs typeface="Fira Code" pitchFamily="1" charset="0"/>
              </a:rPr>
              <a:t> is flexible enough to allow you to:</a:t>
            </a:r>
          </a:p>
          <a:p>
            <a:pPr lvl="1"/>
            <a:r>
              <a:rPr lang="en-GB" dirty="0">
                <a:cs typeface="Fira Code" pitchFamily="1" charset="0"/>
              </a:rPr>
              <a:t>Export one or multiple tables on the same Excel sheet, or different Excel sheets or files</a:t>
            </a:r>
          </a:p>
          <a:p>
            <a:pPr lvl="1"/>
            <a:r>
              <a:rPr lang="en-GB" dirty="0">
                <a:cs typeface="Fira Code" pitchFamily="1" charset="0"/>
              </a:rPr>
              <a:t>Format these tables to include, for example : sample size, a title, footer, borders, variable labels and values (for categorical variables)…</a:t>
            </a:r>
          </a:p>
          <a:p>
            <a:r>
              <a:rPr lang="en-GB" dirty="0">
                <a:cs typeface="Fira Code" pitchFamily="1" charset="0"/>
              </a:rPr>
              <a:t>With some creativity, you can automate all your table creation process with just a function</a:t>
            </a:r>
          </a:p>
          <a:p>
            <a:pPr lvl="1"/>
            <a:r>
              <a:rPr lang="en-GB" dirty="0">
                <a:cs typeface="Fira Code" pitchFamily="1" charset="0"/>
              </a:rPr>
              <a:t>I do this on my package, if you want some inspiration: </a:t>
            </a:r>
            <a:r>
              <a:rPr lang="en-GB" dirty="0">
                <a:cs typeface="Fira Code" pitchFamily="1" charset="0"/>
                <a:hlinkClick r:id="rId5"/>
              </a:rPr>
              <a:t>https://github.com/Dscronias/ds.reporting/tree/main/R</a:t>
            </a:r>
            <a:r>
              <a:rPr lang="en-GB" dirty="0">
                <a:cs typeface="Fira Code" pitchFamily="1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181529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540C0A-F8FA-6069-F88C-39794AF7E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23DA9C76-2F01-3FDD-E45B-6BC7F204D1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862B7F4-F308-8DAC-F184-17DCAFEB4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tools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D842334-E1C3-6857-FC22-B234B1626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58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75FDFC1-7698-AEE8-11C6-2D9145C73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861780"/>
          </a:xfrm>
        </p:spPr>
        <p:txBody>
          <a:bodyPr/>
          <a:lstStyle/>
          <a:p>
            <a:r>
              <a:rPr lang="en-GB" dirty="0"/>
              <a:t>Preliminary point: data-to-ink ratio</a:t>
            </a:r>
          </a:p>
          <a:p>
            <a:r>
              <a:rPr lang="en-GB" dirty="0"/>
              <a:t>Text</a:t>
            </a:r>
          </a:p>
          <a:p>
            <a:r>
              <a:rPr lang="en-GB" dirty="0"/>
              <a:t>Descriptive tables</a:t>
            </a:r>
          </a:p>
          <a:p>
            <a:r>
              <a:rPr lang="en-GB" b="1" dirty="0"/>
              <a:t>Graphs</a:t>
            </a:r>
          </a:p>
          <a:p>
            <a:r>
              <a:rPr lang="en-GB" dirty="0"/>
              <a:t>Dashboards</a:t>
            </a:r>
          </a:p>
          <a:p>
            <a:r>
              <a:rPr lang="en-GB" dirty="0"/>
              <a:t>Regressions/ML results + interpretation tools</a:t>
            </a:r>
          </a:p>
        </p:txBody>
      </p:sp>
    </p:spTree>
    <p:extLst>
      <p:ext uri="{BB962C8B-B14F-4D97-AF65-F5344CB8AC3E}">
        <p14:creationId xmlns:p14="http://schemas.microsoft.com/office/powerpoint/2010/main" val="41883148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BE761-ABA8-F755-AE46-157D006E8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5A41F1D-700B-1FE6-2ABE-4B420978C7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9B9735B-40B3-7DF1-F4F3-5CB48272F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Graphs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D11E229-491A-DD9B-B925-870EE49FD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59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C95CE5C-131B-1E59-982F-A12FAC9C9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8228798" cy="5030787"/>
          </a:xfrm>
        </p:spPr>
        <p:txBody>
          <a:bodyPr/>
          <a:lstStyle/>
          <a:p>
            <a:r>
              <a:rPr lang="en-GB" dirty="0"/>
              <a:t>Of course. A classic.</a:t>
            </a:r>
          </a:p>
          <a:p>
            <a:r>
              <a:rPr lang="en-GB" dirty="0"/>
              <a:t>You probably already know how to use 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ggplot2</a:t>
            </a:r>
          </a:p>
          <a:p>
            <a:pPr lvl="1"/>
            <a:r>
              <a:rPr lang="en-GB" dirty="0">
                <a:cs typeface="Fira Code" pitchFamily="1" charset="0"/>
              </a:rPr>
              <a:t>Book here: </a:t>
            </a:r>
            <a:r>
              <a:rPr lang="en-GB" dirty="0">
                <a:cs typeface="Fira Code" pitchFamily="1" charset="0"/>
                <a:hlinkClick r:id="rId4"/>
              </a:rPr>
              <a:t>https://ggplot2-book.org/</a:t>
            </a:r>
            <a:r>
              <a:rPr lang="en-GB" dirty="0">
                <a:cs typeface="Fira Code" pitchFamily="1" charset="0"/>
              </a:rPr>
              <a:t> (it’s a WIP)</a:t>
            </a:r>
          </a:p>
          <a:p>
            <a:pPr lvl="1"/>
            <a:r>
              <a:rPr lang="en-GB" dirty="0">
                <a:cs typeface="Fira Code" pitchFamily="1" charset="0"/>
              </a:rPr>
              <a:t>The big alternative is </a:t>
            </a:r>
            <a:r>
              <a:rPr lang="en-GB" dirty="0">
                <a:cs typeface="Fira Code" pitchFamily="1" charset="0"/>
                <a:hlinkClick r:id="rId5"/>
              </a:rPr>
              <a:t>plotly</a:t>
            </a:r>
            <a:r>
              <a:rPr lang="en-GB" dirty="0">
                <a:cs typeface="Fira Code" pitchFamily="1" charset="0"/>
              </a:rPr>
              <a:t> (I will talk about it)</a:t>
            </a: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Check 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  <a:hlinkClick r:id="rId6"/>
              </a:rPr>
              <a:t>r-graph-gallery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 for inspiration and code</a:t>
            </a:r>
          </a:p>
          <a:p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GGplot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 is based on a theoretical book called Grammar of Graphics by Leland Wilkinson</a:t>
            </a:r>
          </a:p>
          <a:p>
            <a:pPr lvl="1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So, GG stands for Grammar of Graphics</a:t>
            </a:r>
          </a:p>
          <a:p>
            <a:pPr lvl="1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It’s just a framework (see on the right) on which you build data viz, this book is not a required reading</a:t>
            </a:r>
          </a:p>
          <a:p>
            <a:pPr lvl="1"/>
            <a:endParaRPr lang="en-GB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lvl="1"/>
            <a:endParaRPr lang="en-GB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30184D0-22CB-FB74-51A1-CAB47BB33D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36242" y="2877954"/>
            <a:ext cx="2378106" cy="318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37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D9CC3-E0C6-6C66-B195-3826A7135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A6821F49-3658-1BEB-ADFA-574F2781CC4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FBA5257-B001-67E9-28ED-3F6781B6E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Story time with a decision maker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B065AB7-941B-A068-8442-D34099346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2CB2C55-F337-673D-DF12-8723D4605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I work on infants vaccination: their vaccination coverage, how long they take to get vaccinated, etc.</a:t>
            </a:r>
          </a:p>
          <a:p>
            <a:pPr lvl="1"/>
            <a:r>
              <a:rPr lang="en-US" dirty="0"/>
              <a:t>Currently, infants have to be vaccinated against 11 diseases in France</a:t>
            </a:r>
          </a:p>
          <a:p>
            <a:r>
              <a:rPr lang="en-US" dirty="0"/>
              <a:t>Recently, I’ve focused on </a:t>
            </a:r>
            <a:r>
              <a:rPr lang="en-US" dirty="0">
                <a:solidFill>
                  <a:srgbClr val="E76321"/>
                </a:solidFill>
              </a:rPr>
              <a:t>measles</a:t>
            </a:r>
          </a:p>
          <a:p>
            <a:pPr lvl="1"/>
            <a:r>
              <a:rPr lang="en-US" dirty="0"/>
              <a:t>It’s one of the </a:t>
            </a:r>
            <a:r>
              <a:rPr lang="en-US" dirty="0">
                <a:solidFill>
                  <a:srgbClr val="E76321"/>
                </a:solidFill>
              </a:rPr>
              <a:t>most infectious diseases currently</a:t>
            </a:r>
            <a:r>
              <a:rPr lang="en-US" dirty="0"/>
              <a:t> (R0 between 10-30)</a:t>
            </a:r>
          </a:p>
          <a:p>
            <a:pPr lvl="1"/>
            <a:r>
              <a:rPr lang="en-US" dirty="0"/>
              <a:t>It should have </a:t>
            </a:r>
            <a:r>
              <a:rPr lang="en-US" dirty="0">
                <a:solidFill>
                  <a:srgbClr val="E76321"/>
                </a:solidFill>
              </a:rPr>
              <a:t>disappeared decades ago</a:t>
            </a:r>
          </a:p>
          <a:p>
            <a:pPr lvl="1"/>
            <a:r>
              <a:rPr lang="en-US" dirty="0"/>
              <a:t>But it is so infectious that we should have vaccination coverages of &gt;95% with two doses of the vaccine, and currently we are at around 86%</a:t>
            </a:r>
          </a:p>
          <a:p>
            <a:r>
              <a:rPr lang="en-US" dirty="0"/>
              <a:t>Currently, because of this, we have frequent measles outbreaks in Europe</a:t>
            </a:r>
          </a:p>
          <a:p>
            <a:pPr lvl="1"/>
            <a:r>
              <a:rPr lang="en-US" dirty="0"/>
              <a:t>In 2023: 60 000 cases, 13 deaths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7" name="Picture 6" descr="A close-up of a black and white image&#10;&#10;Description automatically generated">
            <a:extLst>
              <a:ext uri="{FF2B5EF4-FFF2-40B4-BE49-F238E27FC236}">
                <a16:creationId xmlns:a16="http://schemas.microsoft.com/office/drawing/2014/main" id="{6D6B25C0-D8DC-8A06-9059-2EA703C75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9387" y="3228109"/>
            <a:ext cx="1011250" cy="101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108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4ED6C5-D3D5-3CEC-0985-F9B073C7A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5A730F95-D600-8E22-7B8B-B34F2453B77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C500CC-CF60-1DE2-2628-53E1E67D5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Types of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visualisation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724A04C-75C8-2B32-028D-30BE45721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60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EBE6C3D7-C71A-3C41-A38C-89BB05FD73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861780"/>
          </a:xfrm>
        </p:spPr>
        <p:txBody>
          <a:bodyPr/>
          <a:lstStyle/>
          <a:p>
            <a:r>
              <a:rPr lang="en-GB" dirty="0">
                <a:cs typeface="Open Sans" pitchFamily="2" charset="0"/>
              </a:rPr>
              <a:t>“Types” of visualisation are the various types of plots that you can do (representing amounts, distributions, %, etc.)</a:t>
            </a:r>
          </a:p>
          <a:p>
            <a:r>
              <a:rPr lang="en-GB" dirty="0">
                <a:cs typeface="Open Sans" pitchFamily="2" charset="0"/>
              </a:rPr>
              <a:t>You know most already, so I won’t go over it:</a:t>
            </a:r>
          </a:p>
          <a:p>
            <a:pPr lvl="1"/>
            <a:r>
              <a:rPr lang="en-GB" dirty="0">
                <a:cs typeface="Open Sans" pitchFamily="2" charset="0"/>
              </a:rPr>
              <a:t>Again, inspiration here: </a:t>
            </a:r>
            <a:r>
              <a:rPr lang="en-GB" dirty="0">
                <a:cs typeface="Open Sans" pitchFamily="2" charset="0"/>
                <a:hlinkClick r:id="rId4"/>
              </a:rPr>
              <a:t>r-graph-gallery</a:t>
            </a:r>
            <a:endParaRPr lang="en-GB" dirty="0">
              <a:cs typeface="Open Sans" pitchFamily="2" charset="0"/>
            </a:endParaRPr>
          </a:p>
          <a:p>
            <a:pPr lvl="1"/>
            <a:r>
              <a:rPr lang="en-GB" dirty="0">
                <a:cs typeface="Open Sans" pitchFamily="2" charset="0"/>
              </a:rPr>
              <a:t>Overview here: </a:t>
            </a:r>
            <a:r>
              <a:rPr lang="en-GB" dirty="0">
                <a:cs typeface="Open Sans" pitchFamily="2" charset="0"/>
                <a:hlinkClick r:id="rId5"/>
              </a:rPr>
              <a:t>directory of visualisations</a:t>
            </a:r>
            <a:endParaRPr lang="en-GB" dirty="0">
              <a:cs typeface="Open Sans" pitchFamily="2" charset="0"/>
            </a:endParaRPr>
          </a:p>
          <a:p>
            <a:pPr lvl="1"/>
            <a:r>
              <a:rPr lang="en-GB" dirty="0">
                <a:cs typeface="Open Sans" pitchFamily="2" charset="0"/>
              </a:rPr>
              <a:t>In </a:t>
            </a:r>
            <a:r>
              <a:rPr lang="en-GB" dirty="0" err="1">
                <a:cs typeface="Open Sans" pitchFamily="2" charset="0"/>
              </a:rPr>
              <a:t>ggplot</a:t>
            </a:r>
            <a:r>
              <a:rPr lang="en-GB" dirty="0">
                <a:cs typeface="Open Sans" pitchFamily="2" charset="0"/>
              </a:rPr>
              <a:t>, these are called </a:t>
            </a:r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geom</a:t>
            </a:r>
            <a:r>
              <a:rPr lang="en-GB" dirty="0">
                <a:cs typeface="Fira Code" pitchFamily="1" charset="0"/>
              </a:rPr>
              <a:t> (geometrical objects)</a:t>
            </a:r>
            <a:endParaRPr lang="en-GB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7DE320-C1C4-0CFE-78B5-4DE3F43F582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583"/>
          <a:stretch/>
        </p:blipFill>
        <p:spPr>
          <a:xfrm>
            <a:off x="563880" y="4297998"/>
            <a:ext cx="2097247" cy="2058352"/>
          </a:xfrm>
          <a:prstGeom prst="rect">
            <a:avLst/>
          </a:prstGeom>
        </p:spPr>
      </p:pic>
      <p:pic>
        <p:nvPicPr>
          <p:cNvPr id="9" name="Picture 8" descr="A close-up of several bars&#10;&#10;Description automatically generated">
            <a:extLst>
              <a:ext uri="{FF2B5EF4-FFF2-40B4-BE49-F238E27FC236}">
                <a16:creationId xmlns:a16="http://schemas.microsoft.com/office/drawing/2014/main" id="{379F2CE5-B80D-B9A0-B1C0-CB27C5D4A05E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 r="75129"/>
          <a:stretch/>
        </p:blipFill>
        <p:spPr>
          <a:xfrm>
            <a:off x="2716116" y="4297996"/>
            <a:ext cx="1976134" cy="1996357"/>
          </a:xfrm>
          <a:prstGeom prst="rect">
            <a:avLst/>
          </a:prstGeom>
        </p:spPr>
      </p:pic>
      <p:pic>
        <p:nvPicPr>
          <p:cNvPr id="10" name="Picture 9" descr="A close-up of several bars&#10;&#10;Description automatically generated">
            <a:extLst>
              <a:ext uri="{FF2B5EF4-FFF2-40B4-BE49-F238E27FC236}">
                <a16:creationId xmlns:a16="http://schemas.microsoft.com/office/drawing/2014/main" id="{952DE4D2-E468-0569-5FA5-B902268E15B5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18" t="291" r="25111" b="49421"/>
          <a:stretch/>
        </p:blipFill>
        <p:spPr>
          <a:xfrm>
            <a:off x="4747239" y="4297997"/>
            <a:ext cx="1976134" cy="1996357"/>
          </a:xfrm>
          <a:prstGeom prst="rect">
            <a:avLst/>
          </a:prstGeom>
        </p:spPr>
      </p:pic>
      <p:pic>
        <p:nvPicPr>
          <p:cNvPr id="8" name="Picture 7" descr="A comparison of graphs and diagrams&#10;&#10;Description automatically generated">
            <a:extLst>
              <a:ext uri="{FF2B5EF4-FFF2-40B4-BE49-F238E27FC236}">
                <a16:creationId xmlns:a16="http://schemas.microsoft.com/office/drawing/2014/main" id="{2F242467-7624-6C56-3616-ED529B4F93F1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114"/>
          <a:stretch/>
        </p:blipFill>
        <p:spPr>
          <a:xfrm>
            <a:off x="6778362" y="4297996"/>
            <a:ext cx="1991642" cy="1996358"/>
          </a:xfrm>
          <a:prstGeom prst="rect">
            <a:avLst/>
          </a:prstGeom>
        </p:spPr>
      </p:pic>
      <p:pic>
        <p:nvPicPr>
          <p:cNvPr id="12" name="Picture 11" descr="A comparison of graphs and diagrams&#10;&#10;Description automatically generated with medium confidence">
            <a:extLst>
              <a:ext uri="{FF2B5EF4-FFF2-40B4-BE49-F238E27FC236}">
                <a16:creationId xmlns:a16="http://schemas.microsoft.com/office/drawing/2014/main" id="{000456BA-FA56-BE98-7DE9-C547B4A8A5A5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734"/>
          <a:stretch/>
        </p:blipFill>
        <p:spPr>
          <a:xfrm>
            <a:off x="8770004" y="4297996"/>
            <a:ext cx="2022020" cy="199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7635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F4D52-DA7E-2446-D3F4-5790EAD81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4E2ED21-68AE-4738-00EE-B7B9DCE73B1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31E16D6-CFE0-CB73-B951-2DC8F6DA8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Aesthetics of graphs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F48B934-315D-51EE-5859-8633C3E58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61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36382E2-F63A-5F90-3D9F-5C4E7571005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4630" y="1690688"/>
            <a:ext cx="7597542" cy="3305424"/>
          </a:xfrm>
          <a:prstGeom prst="rect">
            <a:avLst/>
          </a:prstGeom>
        </p:spPr>
      </p:pic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EAACCD47-827B-9BBC-C826-3BE221ED4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8067" y="1690688"/>
            <a:ext cx="2918058" cy="5572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+ opacity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9B17BA4-804C-A4D0-8BB0-D27BAD9C3B62}"/>
              </a:ext>
            </a:extLst>
          </p:cNvPr>
          <p:cNvSpPr/>
          <p:nvPr/>
        </p:nvSpPr>
        <p:spPr>
          <a:xfrm>
            <a:off x="8058150" y="2225675"/>
            <a:ext cx="657225" cy="65722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EE50659-D30F-A2CC-FDFC-A5289260DBA2}"/>
              </a:ext>
            </a:extLst>
          </p:cNvPr>
          <p:cNvSpPr/>
          <p:nvPr/>
        </p:nvSpPr>
        <p:spPr>
          <a:xfrm>
            <a:off x="9029700" y="2225675"/>
            <a:ext cx="657225" cy="657225"/>
          </a:xfrm>
          <a:prstGeom prst="ellipse">
            <a:avLst/>
          </a:prstGeom>
          <a:solidFill>
            <a:srgbClr val="15608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7798A3-14FD-CC53-00CB-816B63F157EA}"/>
              </a:ext>
            </a:extLst>
          </p:cNvPr>
          <p:cNvSpPr/>
          <p:nvPr/>
        </p:nvSpPr>
        <p:spPr>
          <a:xfrm>
            <a:off x="10001250" y="2225675"/>
            <a:ext cx="657225" cy="657225"/>
          </a:xfrm>
          <a:prstGeom prst="ellipse">
            <a:avLst/>
          </a:prstGeom>
          <a:solidFill>
            <a:srgbClr val="15608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055E8BD8-CC75-C753-5D74-BD9EE2AD05FE}"/>
              </a:ext>
            </a:extLst>
          </p:cNvPr>
          <p:cNvSpPr txBox="1">
            <a:spLocks/>
          </p:cNvSpPr>
          <p:nvPr/>
        </p:nvSpPr>
        <p:spPr>
          <a:xfrm>
            <a:off x="838200" y="5240003"/>
            <a:ext cx="10515600" cy="11163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cs typeface="Open Sans" pitchFamily="2" charset="0"/>
              </a:rPr>
              <a:t>These are the things you define here:</a:t>
            </a:r>
          </a:p>
          <a:p>
            <a:pPr marL="0" indent="0">
              <a:buNone/>
            </a:pP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ggplot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</a:t>
            </a:r>
            <a:r>
              <a:rPr lang="en-GB" dirty="0" err="1">
                <a:solidFill>
                  <a:srgbClr val="F56F4F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aes</a:t>
            </a:r>
            <a:r>
              <a:rPr lang="en-GB" dirty="0">
                <a:solidFill>
                  <a:srgbClr val="F56F4F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(x = …, y = …, colour = …, size = …)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)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6D5943EE-8E5E-9AD3-A2D2-AB6624617D1F}"/>
              </a:ext>
            </a:extLst>
          </p:cNvPr>
          <p:cNvSpPr txBox="1">
            <a:spLocks/>
          </p:cNvSpPr>
          <p:nvPr/>
        </p:nvSpPr>
        <p:spPr>
          <a:xfrm>
            <a:off x="7988067" y="3016251"/>
            <a:ext cx="2918058" cy="557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+ fill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5BE31D-53CA-6598-9C16-0C5032062F19}"/>
              </a:ext>
            </a:extLst>
          </p:cNvPr>
          <p:cNvSpPr/>
          <p:nvPr/>
        </p:nvSpPr>
        <p:spPr>
          <a:xfrm>
            <a:off x="8058149" y="3502968"/>
            <a:ext cx="2600325" cy="702321"/>
          </a:xfrm>
          <a:prstGeom prst="rect">
            <a:avLst/>
          </a:prstGeom>
          <a:ln>
            <a:solidFill>
              <a:srgbClr val="EB36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Fill = </a:t>
            </a:r>
            <a:r>
              <a:rPr lang="fr-FR" dirty="0" err="1">
                <a:solidFill>
                  <a:schemeClr val="bg1"/>
                </a:solidFill>
              </a:rPr>
              <a:t>colour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inside</a:t>
            </a:r>
            <a:r>
              <a:rPr lang="fr-FR" dirty="0">
                <a:solidFill>
                  <a:schemeClr val="bg1"/>
                </a:solidFill>
              </a:rPr>
              <a:t> a </a:t>
            </a:r>
            <a:r>
              <a:rPr lang="fr-FR" dirty="0" err="1">
                <a:solidFill>
                  <a:schemeClr val="bg1"/>
                </a:solidFill>
              </a:rPr>
              <a:t>geometric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shape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8A9A77C-BB87-CF66-63B2-C267817D5C43}"/>
              </a:ext>
            </a:extLst>
          </p:cNvPr>
          <p:cNvSpPr txBox="1"/>
          <p:nvPr/>
        </p:nvSpPr>
        <p:spPr>
          <a:xfrm>
            <a:off x="8620596" y="4366644"/>
            <a:ext cx="27613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EB3636"/>
                </a:solidFill>
              </a:rPr>
              <a:t>Color</a:t>
            </a:r>
            <a:r>
              <a:rPr lang="fr-FR" dirty="0"/>
              <a:t> = </a:t>
            </a:r>
            <a:r>
              <a:rPr lang="fr-FR" dirty="0" err="1"/>
              <a:t>color</a:t>
            </a:r>
            <a:r>
              <a:rPr lang="fr-FR" dirty="0"/>
              <a:t> </a:t>
            </a:r>
            <a:r>
              <a:rPr lang="fr-FR" dirty="0" err="1"/>
              <a:t>bordering</a:t>
            </a:r>
            <a:r>
              <a:rPr lang="fr-FR" dirty="0"/>
              <a:t> a </a:t>
            </a:r>
            <a:r>
              <a:rPr lang="fr-FR" dirty="0" err="1"/>
              <a:t>geometric</a:t>
            </a:r>
            <a:r>
              <a:rPr lang="fr-FR" dirty="0"/>
              <a:t> </a:t>
            </a:r>
            <a:r>
              <a:rPr lang="fr-FR" dirty="0" err="1"/>
              <a:t>shape</a:t>
            </a:r>
            <a:endParaRPr lang="fr-FR" dirty="0"/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6B20A25C-F42B-25A0-C5CC-857BE4E73E20}"/>
              </a:ext>
            </a:extLst>
          </p:cNvPr>
          <p:cNvCxnSpPr/>
          <p:nvPr/>
        </p:nvCxnSpPr>
        <p:spPr>
          <a:xfrm flipH="1" flipV="1">
            <a:off x="8610600" y="4277535"/>
            <a:ext cx="104775" cy="171645"/>
          </a:xfrm>
          <a:prstGeom prst="straightConnector1">
            <a:avLst/>
          </a:prstGeom>
          <a:ln>
            <a:solidFill>
              <a:srgbClr val="EB363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32150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21C6B4-4456-6D31-DEDA-4C6B3CFEE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A572C86-76CE-ACEE-8B01-D008E2D7E2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-23573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5848DC6-B689-F12D-75E1-C294A7CCC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Stacking aesthetics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7922FCD-0410-E400-58DC-E34D3B703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62</a:t>
            </a:fld>
            <a:endParaRPr lang="fr-FR" dirty="0"/>
          </a:p>
        </p:txBody>
      </p:sp>
      <p:pic>
        <p:nvPicPr>
          <p:cNvPr id="6" name="Image 5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14748D48-F780-60F6-DB1B-7C38296753C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1418740"/>
            <a:ext cx="6850361" cy="541568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32E6F1-05DD-F3BC-CC18-02A782D2E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2849" y="1690688"/>
            <a:ext cx="4445515" cy="3861780"/>
          </a:xfrm>
        </p:spPr>
        <p:txBody>
          <a:bodyPr>
            <a:normAutofit/>
          </a:bodyPr>
          <a:lstStyle/>
          <a:p>
            <a:r>
              <a:rPr lang="en-GB" dirty="0">
                <a:cs typeface="Open Sans" pitchFamily="2" charset="0"/>
              </a:rPr>
              <a:t>Just with these elements, I can represent 4 different variables here (+ additional information)</a:t>
            </a:r>
          </a:p>
          <a:p>
            <a:r>
              <a:rPr lang="en-GB" dirty="0">
                <a:cs typeface="Open Sans" pitchFamily="2" charset="0"/>
              </a:rPr>
              <a:t>Watch out: compose your graph such that there is not an overload of information!</a:t>
            </a:r>
          </a:p>
        </p:txBody>
      </p:sp>
    </p:spTree>
    <p:extLst>
      <p:ext uri="{BB962C8B-B14F-4D97-AF65-F5344CB8AC3E}">
        <p14:creationId xmlns:p14="http://schemas.microsoft.com/office/powerpoint/2010/main" val="12098045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9CE8D-8D8F-C02E-76DB-46360F275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A8913FE9-FD6C-45AE-888D-636E6F6331A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-23573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EB8B20A-F84F-2A34-FBFA-2AECBE2EE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Stacking aesthetics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2B8625F-60BB-D1AA-1064-874CF87C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63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493ED8F-15FD-2155-BF9B-D43CE3500A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2849" y="1690688"/>
            <a:ext cx="4445515" cy="3861780"/>
          </a:xfrm>
        </p:spPr>
        <p:txBody>
          <a:bodyPr>
            <a:normAutofit/>
          </a:bodyPr>
          <a:lstStyle/>
          <a:p>
            <a:r>
              <a:rPr lang="en-GB" dirty="0">
                <a:cs typeface="Open Sans" pitchFamily="2" charset="0"/>
              </a:rPr>
              <a:t>Typically here: this is still readable</a:t>
            </a:r>
          </a:p>
          <a:p>
            <a:r>
              <a:rPr lang="en-GB" dirty="0">
                <a:cs typeface="Open Sans" pitchFamily="2" charset="0"/>
              </a:rPr>
              <a:t>But there is a lot of information</a:t>
            </a:r>
          </a:p>
          <a:p>
            <a:r>
              <a:rPr lang="en-GB" dirty="0">
                <a:cs typeface="Open Sans" pitchFamily="2" charset="0"/>
              </a:rPr>
              <a:t>You will need guide the viewer as to what to take from this graph</a:t>
            </a:r>
          </a:p>
        </p:txBody>
      </p:sp>
      <p:pic>
        <p:nvPicPr>
          <p:cNvPr id="8" name="Picture 7" descr="A graph of different weights&#10;&#10;Description automatically generated with medium confidence">
            <a:extLst>
              <a:ext uri="{FF2B5EF4-FFF2-40B4-BE49-F238E27FC236}">
                <a16:creationId xmlns:a16="http://schemas.microsoft.com/office/drawing/2014/main" id="{EA98AA46-393A-AFBA-52A0-63AF2D90909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527" y="1498110"/>
            <a:ext cx="6076758" cy="485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56479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A7AAEF-DCAB-16F0-ECFC-874FC280D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E16649F7-8973-F39F-308F-6B7F4D89463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-23573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88F26FA-2A3A-FE02-5E4A-1625453BD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6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Try to experiment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88EA815-9E26-5743-04B5-3BC6F25D9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64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478639DD-E715-2977-ABD3-9D28F2B8D2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760" t="1248" r="7565" b="1419"/>
          <a:stretch/>
        </p:blipFill>
        <p:spPr>
          <a:xfrm>
            <a:off x="934452" y="1377223"/>
            <a:ext cx="8902567" cy="529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3385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00FE59-51BD-7B36-792E-A69FB0520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37B14929-54CE-9547-1C63-BE84C4C1CCB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3DCD33E-1A62-8E9C-8ACA-972C80C3A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75B4364-871E-3BF8-E406-1336756C8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65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A43D25F-523F-8FB1-8FF2-3B98396ED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90688"/>
            <a:ext cx="11170164" cy="624802"/>
          </a:xfrm>
        </p:spPr>
        <p:txBody>
          <a:bodyPr>
            <a:normAutofit/>
          </a:bodyPr>
          <a:lstStyle/>
          <a:p>
            <a:r>
              <a:rPr lang="en-GB" dirty="0">
                <a:cs typeface="Open Sans" pitchFamily="2" charset="0"/>
              </a:rPr>
              <a:t>Colour will be your most powerful tool to convey meaning </a:t>
            </a:r>
          </a:p>
        </p:txBody>
      </p:sp>
      <p:pic>
        <p:nvPicPr>
          <p:cNvPr id="10" name="Picture 9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BE7ECF0E-6377-142F-E1FE-AFF52A5B1A3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58" y="2315490"/>
            <a:ext cx="5445642" cy="3889744"/>
          </a:xfrm>
          <a:prstGeom prst="rect">
            <a:avLst/>
          </a:prstGeom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CD5A8C94-986D-5BDF-90BF-26B7C9A75ABD}"/>
              </a:ext>
            </a:extLst>
          </p:cNvPr>
          <p:cNvSpPr txBox="1">
            <a:spLocks/>
          </p:cNvSpPr>
          <p:nvPr/>
        </p:nvSpPr>
        <p:spPr>
          <a:xfrm>
            <a:off x="6283843" y="2609221"/>
            <a:ext cx="5876922" cy="3883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cs typeface="Open Sans" pitchFamily="2" charset="0"/>
              </a:rPr>
              <a:t>At its core, you use it to distinguish between:</a:t>
            </a:r>
          </a:p>
          <a:p>
            <a:pPr lvl="1"/>
            <a:r>
              <a:rPr lang="en-GB" dirty="0">
                <a:cs typeface="Open Sans" pitchFamily="2" charset="0"/>
              </a:rPr>
              <a:t>Continuous values of a variable</a:t>
            </a:r>
          </a:p>
          <a:p>
            <a:pPr lvl="1"/>
            <a:r>
              <a:rPr lang="en-GB" dirty="0">
                <a:cs typeface="Open Sans" pitchFamily="2" charset="0"/>
              </a:rPr>
              <a:t>Discrete values of a variable</a:t>
            </a:r>
          </a:p>
          <a:p>
            <a:r>
              <a:rPr lang="en-GB" dirty="0">
                <a:cs typeface="Open Sans" pitchFamily="2" charset="0"/>
              </a:rPr>
              <a:t>You need to think about your </a:t>
            </a:r>
            <a:r>
              <a:rPr lang="en-GB" dirty="0">
                <a:solidFill>
                  <a:srgbClr val="6E809E"/>
                </a:solidFill>
                <a:cs typeface="Open Sans" pitchFamily="2" charset="0"/>
              </a:rPr>
              <a:t>colour choice </a:t>
            </a:r>
            <a:r>
              <a:rPr lang="en-GB" dirty="0">
                <a:cs typeface="Open Sans" pitchFamily="2" charset="0"/>
              </a:rPr>
              <a:t>however, you can’t use anything you’d like however you want</a:t>
            </a:r>
          </a:p>
        </p:txBody>
      </p:sp>
    </p:spTree>
    <p:extLst>
      <p:ext uri="{BB962C8B-B14F-4D97-AF65-F5344CB8AC3E}">
        <p14:creationId xmlns:p14="http://schemas.microsoft.com/office/powerpoint/2010/main" val="46766125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7B33F-D2E7-1AEF-A9E1-38A2C2A991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57F92DCB-25B0-C02F-ADAA-0245FF63C43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4418F69-74D2-AA53-C5EA-6269AD232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Three types of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scales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6BF25CD-A87D-70D6-9EF6-2002DD650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66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911BFD5A-75EF-3391-577E-EE0163F70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6799" y="3650461"/>
            <a:ext cx="2067962" cy="62480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dirty="0">
                <a:latin typeface="Esteban" panose="02000000000000000000" pitchFamily="2" charset="0"/>
                <a:ea typeface="Open Sans" pitchFamily="2" charset="0"/>
                <a:cs typeface="Open Sans" pitchFamily="2" charset="0"/>
              </a:rPr>
              <a:t>Categorical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5C9F117-3B3D-DBBF-DFA2-E1547307E74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8200" y="2350452"/>
            <a:ext cx="5232684" cy="133159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B8EB389-5AB4-7CE7-CE18-8316E3694353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98701" y="4484487"/>
            <a:ext cx="4804158" cy="136564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E7DDC606-5617-A9AB-EAEA-05C66AB81ED5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70807" y="2155737"/>
            <a:ext cx="4407648" cy="1850441"/>
          </a:xfrm>
          <a:prstGeom prst="rect">
            <a:avLst/>
          </a:prstGeom>
        </p:spPr>
      </p:pic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716772C3-C807-36D0-4931-0A6696590B09}"/>
              </a:ext>
            </a:extLst>
          </p:cNvPr>
          <p:cNvSpPr txBox="1">
            <a:spLocks/>
          </p:cNvSpPr>
          <p:nvPr/>
        </p:nvSpPr>
        <p:spPr>
          <a:xfrm>
            <a:off x="2466799" y="5842997"/>
            <a:ext cx="2067962" cy="624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dirty="0">
                <a:latin typeface="Esteban" panose="02000000000000000000" pitchFamily="2" charset="0"/>
                <a:ea typeface="Open Sans" pitchFamily="2" charset="0"/>
                <a:cs typeface="Open Sans" pitchFamily="2" charset="0"/>
              </a:rPr>
              <a:t>Diverging</a:t>
            </a:r>
          </a:p>
        </p:txBody>
      </p:sp>
      <p:sp>
        <p:nvSpPr>
          <p:cNvPr id="15" name="Content Placeholder 6">
            <a:extLst>
              <a:ext uri="{FF2B5EF4-FFF2-40B4-BE49-F238E27FC236}">
                <a16:creationId xmlns:a16="http://schemas.microsoft.com/office/drawing/2014/main" id="{5506F7A6-281C-96B3-898F-4AE07A1A60C2}"/>
              </a:ext>
            </a:extLst>
          </p:cNvPr>
          <p:cNvSpPr txBox="1">
            <a:spLocks/>
          </p:cNvSpPr>
          <p:nvPr/>
        </p:nvSpPr>
        <p:spPr>
          <a:xfrm>
            <a:off x="8440650" y="4158826"/>
            <a:ext cx="2067962" cy="624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dirty="0">
                <a:latin typeface="Esteban" panose="02000000000000000000" pitchFamily="2" charset="0"/>
                <a:ea typeface="Open Sans" pitchFamily="2" charset="0"/>
                <a:cs typeface="Open Sans" pitchFamily="2" charset="0"/>
              </a:rPr>
              <a:t>Sequential</a:t>
            </a:r>
          </a:p>
        </p:txBody>
      </p:sp>
      <p:sp>
        <p:nvSpPr>
          <p:cNvPr id="16" name="Content Placeholder 6">
            <a:extLst>
              <a:ext uri="{FF2B5EF4-FFF2-40B4-BE49-F238E27FC236}">
                <a16:creationId xmlns:a16="http://schemas.microsoft.com/office/drawing/2014/main" id="{3CD83072-72A9-36A3-27AE-3359E3D8511F}"/>
              </a:ext>
            </a:extLst>
          </p:cNvPr>
          <p:cNvSpPr txBox="1">
            <a:spLocks/>
          </p:cNvSpPr>
          <p:nvPr/>
        </p:nvSpPr>
        <p:spPr>
          <a:xfrm>
            <a:off x="7008119" y="5083700"/>
            <a:ext cx="4804157" cy="654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rgbClr val="E69F00"/>
                </a:solidFill>
                <a:cs typeface="Open Sans" pitchFamily="2" charset="0"/>
              </a:rPr>
              <a:t>Don’t mix them up!</a:t>
            </a:r>
          </a:p>
        </p:txBody>
      </p:sp>
    </p:spTree>
    <p:extLst>
      <p:ext uri="{BB962C8B-B14F-4D97-AF65-F5344CB8AC3E}">
        <p14:creationId xmlns:p14="http://schemas.microsoft.com/office/powerpoint/2010/main" val="6221375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77EF4-2CD3-AFD2-7D0F-E93F49DAA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A6CE2186-A41A-52A2-B811-64C4416FA56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9485AD9-2D9F-6D9B-CFE1-DD9AD6DA8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67</a:t>
            </a:fld>
            <a:endParaRPr lang="fr-FR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579996-75AF-28BE-EBDB-2EBE2DBDE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Categorical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E72064E0-1FDB-9DB4-DF12-28E59F0F6D4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8425" y="1474390"/>
            <a:ext cx="4183082" cy="5018485"/>
          </a:xfrm>
          <a:prstGeom prst="rect">
            <a:avLst/>
          </a:prstGeom>
        </p:spPr>
      </p:pic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A3720685-99A7-6D35-E454-1DDC4A3BAD6C}"/>
              </a:ext>
            </a:extLst>
          </p:cNvPr>
          <p:cNvSpPr txBox="1">
            <a:spLocks/>
          </p:cNvSpPr>
          <p:nvPr/>
        </p:nvSpPr>
        <p:spPr>
          <a:xfrm>
            <a:off x="5610467" y="1487173"/>
            <a:ext cx="5876922" cy="3883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cs typeface="Open Sans" pitchFamily="2" charset="0"/>
              </a:rPr>
              <a:t>Categorical scales are used to represent discrete/categorical variables with </a:t>
            </a:r>
            <a:r>
              <a:rPr lang="en-GB" dirty="0">
                <a:solidFill>
                  <a:srgbClr val="0E93C8"/>
                </a:solidFill>
                <a:cs typeface="Open Sans" pitchFamily="2" charset="0"/>
              </a:rPr>
              <a:t>few values</a:t>
            </a:r>
            <a:r>
              <a:rPr lang="en-GB" dirty="0">
                <a:cs typeface="Open Sans" pitchFamily="2" charset="0"/>
              </a:rPr>
              <a:t> (less than a dozen)</a:t>
            </a:r>
            <a:endParaRPr lang="en-GB" dirty="0">
              <a:solidFill>
                <a:srgbClr val="0E93C8"/>
              </a:solidFill>
              <a:cs typeface="Open Sans" pitchFamily="2" charset="0"/>
            </a:endParaRPr>
          </a:p>
          <a:p>
            <a:r>
              <a:rPr lang="en-GB" dirty="0">
                <a:cs typeface="Open Sans" pitchFamily="2" charset="0"/>
              </a:rPr>
              <a:t>These colours have no relation to one another, except these are very different</a:t>
            </a:r>
          </a:p>
        </p:txBody>
      </p:sp>
    </p:spTree>
    <p:extLst>
      <p:ext uri="{BB962C8B-B14F-4D97-AF65-F5344CB8AC3E}">
        <p14:creationId xmlns:p14="http://schemas.microsoft.com/office/powerpoint/2010/main" val="395312847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4B4875-9DBB-9822-DB18-FC77BFAA3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4228AAD4-BA48-3448-C0BD-242B46C1DA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55DF266-888C-922D-0E19-E2FAC81C9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68</a:t>
            </a:fld>
            <a:endParaRPr lang="fr-FR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C13CE7A-76CE-055F-161A-A767D2221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Categorical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E0C8B484-1459-B16F-6D49-CF8CE268838E}"/>
              </a:ext>
            </a:extLst>
          </p:cNvPr>
          <p:cNvSpPr txBox="1">
            <a:spLocks/>
          </p:cNvSpPr>
          <p:nvPr/>
        </p:nvSpPr>
        <p:spPr>
          <a:xfrm>
            <a:off x="5610467" y="2639729"/>
            <a:ext cx="5876922" cy="1578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cs typeface="Open Sans" pitchFamily="2" charset="0"/>
              </a:rPr>
              <a:t>This is what a categorical scale looks like on continuous data</a:t>
            </a:r>
          </a:p>
          <a:p>
            <a:r>
              <a:rPr lang="en-GB" dirty="0">
                <a:cs typeface="Open Sans" pitchFamily="2" charset="0"/>
              </a:rPr>
              <a:t>Typically what you should </a:t>
            </a:r>
            <a:r>
              <a:rPr lang="en-GB" dirty="0">
                <a:solidFill>
                  <a:srgbClr val="E76321"/>
                </a:solidFill>
                <a:cs typeface="Open Sans" pitchFamily="2" charset="0"/>
              </a:rPr>
              <a:t>not</a:t>
            </a:r>
            <a:r>
              <a:rPr lang="en-GB" dirty="0">
                <a:cs typeface="Open Sans" pitchFamily="2" charset="0"/>
              </a:rPr>
              <a:t> do</a:t>
            </a: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56C5B6EC-F076-381B-DEB6-8D0B02E60E2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8200" y="1600154"/>
            <a:ext cx="4320946" cy="347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80170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F9291-4394-28D8-8245-E2CCCDB6B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F88592B1-6B46-4D3B-6B7D-77C28F3E072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0310724-D810-F616-CE1A-5354CFFD7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69</a:t>
            </a:fld>
            <a:endParaRPr lang="fr-FR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D12F31F-CCB5-7F63-B96F-78A58811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Sequential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Image 6" descr="Une image contenant carte, texte, diagramme&#10;&#10;Description générée automatiquement">
            <a:extLst>
              <a:ext uri="{FF2B5EF4-FFF2-40B4-BE49-F238E27FC236}">
                <a16:creationId xmlns:a16="http://schemas.microsoft.com/office/drawing/2014/main" id="{DAF6DF36-56C7-A984-858C-469C4FE42E4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68" y="1917023"/>
            <a:ext cx="5804032" cy="4353025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0BDAB32E-63FB-6935-CB55-F091EEE03F63}"/>
              </a:ext>
            </a:extLst>
          </p:cNvPr>
          <p:cNvSpPr txBox="1">
            <a:spLocks/>
          </p:cNvSpPr>
          <p:nvPr/>
        </p:nvSpPr>
        <p:spPr>
          <a:xfrm>
            <a:off x="6171781" y="3084969"/>
            <a:ext cx="5876922" cy="26277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cs typeface="Open Sans" pitchFamily="2" charset="0"/>
              </a:rPr>
              <a:t>Use it to represent a continuous variable which can only be positive or negative.</a:t>
            </a:r>
          </a:p>
          <a:p>
            <a:r>
              <a:rPr lang="en-GB" dirty="0">
                <a:cs typeface="Open Sans" pitchFamily="2" charset="0"/>
              </a:rPr>
              <a:t>Notice the colours are a </a:t>
            </a:r>
            <a:r>
              <a:rPr lang="en-GB" dirty="0">
                <a:solidFill>
                  <a:srgbClr val="09519C"/>
                </a:solidFill>
                <a:cs typeface="Open Sans" pitchFamily="2" charset="0"/>
              </a:rPr>
              <a:t>gradient</a:t>
            </a:r>
            <a:r>
              <a:rPr lang="en-GB" dirty="0">
                <a:cs typeface="Open Sans" pitchFamily="2" charset="0"/>
              </a:rPr>
              <a:t> (a smooth transition between two colour)</a:t>
            </a:r>
            <a:endParaRPr lang="en-GB" dirty="0">
              <a:solidFill>
                <a:srgbClr val="09519C"/>
              </a:solidFill>
              <a:cs typeface="Open Sans" pitchFamily="2" charset="0"/>
            </a:endParaRP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4F85378E-11B7-4F88-12EE-F6C55420E452}"/>
              </a:ext>
            </a:extLst>
          </p:cNvPr>
          <p:cNvCxnSpPr/>
          <p:nvPr/>
        </p:nvCxnSpPr>
        <p:spPr>
          <a:xfrm>
            <a:off x="470780" y="5999589"/>
            <a:ext cx="2897109" cy="0"/>
          </a:xfrm>
          <a:prstGeom prst="straightConnector1">
            <a:avLst/>
          </a:prstGeom>
          <a:ln>
            <a:gradFill>
              <a:gsLst>
                <a:gs pos="0">
                  <a:srgbClr val="EFF3FF"/>
                </a:gs>
                <a:gs pos="100000">
                  <a:srgbClr val="074F9B"/>
                </a:gs>
              </a:gsLst>
              <a:lin ang="0" scaled="0"/>
            </a:gra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48538891-F54B-F93C-3031-7298BCCE8EAD}"/>
              </a:ext>
            </a:extLst>
          </p:cNvPr>
          <p:cNvSpPr txBox="1">
            <a:spLocks/>
          </p:cNvSpPr>
          <p:nvPr/>
        </p:nvSpPr>
        <p:spPr>
          <a:xfrm>
            <a:off x="2518230" y="6084444"/>
            <a:ext cx="849659" cy="371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latin typeface="Esteban" panose="02000000000000000000" pitchFamily="2" charset="0"/>
                <a:ea typeface="Open Sans" pitchFamily="2" charset="0"/>
                <a:cs typeface="Open Sans" pitchFamily="2" charset="0"/>
              </a:rPr>
              <a:t>Richer</a:t>
            </a:r>
          </a:p>
        </p:txBody>
      </p:sp>
    </p:spTree>
    <p:extLst>
      <p:ext uri="{BB962C8B-B14F-4D97-AF65-F5344CB8AC3E}">
        <p14:creationId xmlns:p14="http://schemas.microsoft.com/office/powerpoint/2010/main" val="1147932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0F4F3-7899-E3CD-6D92-E08BDF433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1B50429-067E-1E45-71CC-73A2DABF40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E2B128C-E1C9-A972-CFED-6871C282D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Measles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AB81126-9BCD-B85B-0D09-8AFFD8ED9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DD462AAD-2106-A09B-7D78-69F1F94C6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5215788"/>
          </a:xfrm>
        </p:spPr>
        <p:txBody>
          <a:bodyPr>
            <a:normAutofit/>
          </a:bodyPr>
          <a:lstStyle/>
          <a:p>
            <a:r>
              <a:rPr lang="en-US" dirty="0"/>
              <a:t>Measles is no joke:</a:t>
            </a:r>
          </a:p>
          <a:p>
            <a:pPr lvl="1"/>
            <a:r>
              <a:rPr lang="en-US" dirty="0"/>
              <a:t>This leads to hospitalization (in 2023, around half of children with measles were </a:t>
            </a:r>
            <a:r>
              <a:rPr lang="en-US" dirty="0" err="1"/>
              <a:t>hospitalised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It can lead to severe complications: pneumonia, encephalitis, or more long-term complications</a:t>
            </a:r>
          </a:p>
          <a:p>
            <a:pPr lvl="1"/>
            <a:r>
              <a:rPr lang="en-US" dirty="0"/>
              <a:t>Worst case: you will have to explain to parents why their kid died of a disease that could have been prevented with a vaccine</a:t>
            </a:r>
          </a:p>
          <a:p>
            <a:r>
              <a:rPr lang="en-US" dirty="0"/>
              <a:t>We have two problems:</a:t>
            </a:r>
          </a:p>
          <a:p>
            <a:pPr lvl="1"/>
            <a:r>
              <a:rPr lang="en-US" dirty="0"/>
              <a:t>Not enough infants get vaccinated (full vaccination coverage is at around 86%)</a:t>
            </a:r>
          </a:p>
          <a:p>
            <a:pPr lvl="1"/>
            <a:r>
              <a:rPr lang="en-US" dirty="0"/>
              <a:t>Also, they get vaccinated </a:t>
            </a:r>
            <a:r>
              <a:rPr lang="en-US" dirty="0">
                <a:solidFill>
                  <a:srgbClr val="E76321"/>
                </a:solidFill>
              </a:rPr>
              <a:t>too late: </a:t>
            </a:r>
            <a:r>
              <a:rPr lang="en-US" dirty="0"/>
              <a:t>average delay of 7 months among infants who get vaccinated late (more than enough time for the disease to spread)</a:t>
            </a:r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7" name="Picture 6" descr="A close-up of a black and white image&#10;&#10;Description automatically generated">
            <a:extLst>
              <a:ext uri="{FF2B5EF4-FFF2-40B4-BE49-F238E27FC236}">
                <a16:creationId xmlns:a16="http://schemas.microsoft.com/office/drawing/2014/main" id="{E211BB55-898A-B50F-F593-0072AF1F7DC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3595719" y="572346"/>
            <a:ext cx="1011250" cy="1018162"/>
          </a:xfrm>
          <a:prstGeom prst="rect">
            <a:avLst/>
          </a:prstGeom>
        </p:spPr>
      </p:pic>
      <p:pic>
        <p:nvPicPr>
          <p:cNvPr id="6" name="Picture 5" descr="A close-up of a black and white image&#10;&#10;Description automatically generated">
            <a:extLst>
              <a:ext uri="{FF2B5EF4-FFF2-40B4-BE49-F238E27FC236}">
                <a16:creationId xmlns:a16="http://schemas.microsoft.com/office/drawing/2014/main" id="{0262F7AF-32B5-194D-CC0D-91D8710520A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0000">
            <a:off x="5211562" y="549733"/>
            <a:ext cx="1011250" cy="1018162"/>
          </a:xfrm>
          <a:prstGeom prst="rect">
            <a:avLst/>
          </a:prstGeom>
        </p:spPr>
      </p:pic>
      <p:pic>
        <p:nvPicPr>
          <p:cNvPr id="8" name="Picture 7" descr="A close-up of a black and white image&#10;&#10;Description automatically generated">
            <a:extLst>
              <a:ext uri="{FF2B5EF4-FFF2-40B4-BE49-F238E27FC236}">
                <a16:creationId xmlns:a16="http://schemas.microsoft.com/office/drawing/2014/main" id="{D08D5322-41F5-A54F-C58D-9D73887E718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00">
            <a:off x="6827405" y="527120"/>
            <a:ext cx="1011250" cy="1018162"/>
          </a:xfrm>
          <a:prstGeom prst="rect">
            <a:avLst/>
          </a:prstGeom>
        </p:spPr>
      </p:pic>
      <p:pic>
        <p:nvPicPr>
          <p:cNvPr id="9" name="Picture 8" descr="A close-up of a black and white image&#10;&#10;Description automatically generated">
            <a:extLst>
              <a:ext uri="{FF2B5EF4-FFF2-40B4-BE49-F238E27FC236}">
                <a16:creationId xmlns:a16="http://schemas.microsoft.com/office/drawing/2014/main" id="{79ABAD8E-3161-4CDC-1838-ACACA90418A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00000">
            <a:off x="8256704" y="559007"/>
            <a:ext cx="1011250" cy="101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98246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C8DB4-03EC-EB85-A571-516AF4362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42FFE810-A749-7FB0-9519-EC4B23E64B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EFD6A44-3F87-1CE0-E842-D8DC7287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70</a:t>
            </a:fld>
            <a:endParaRPr lang="fr-FR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2A30FAF-4994-4DA5-8899-590DD4DAC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Sequential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Image 4" descr="Une image contenant texte, capture d’écran, Caractère coloré, Police&#10;&#10;Description générée automatiquement">
            <a:extLst>
              <a:ext uri="{FF2B5EF4-FFF2-40B4-BE49-F238E27FC236}">
                <a16:creationId xmlns:a16="http://schemas.microsoft.com/office/drawing/2014/main" id="{B72F3D8B-60C5-8931-DC16-3DE3210CD3D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54" t="6388" r="4266" b="7118"/>
          <a:stretch/>
        </p:blipFill>
        <p:spPr>
          <a:xfrm>
            <a:off x="6172476" y="4562948"/>
            <a:ext cx="2224089" cy="1929928"/>
          </a:xfrm>
          <a:prstGeom prst="rect">
            <a:avLst/>
          </a:prstGeom>
        </p:spPr>
      </p:pic>
      <p:pic>
        <p:nvPicPr>
          <p:cNvPr id="7" name="Image 6" descr="Une image contenant carte, texte, diagramme&#10;&#10;Description générée automatiquement">
            <a:extLst>
              <a:ext uri="{FF2B5EF4-FFF2-40B4-BE49-F238E27FC236}">
                <a16:creationId xmlns:a16="http://schemas.microsoft.com/office/drawing/2014/main" id="{61AEC760-C434-A04A-3BF5-A1351FC4CE9B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68" y="1917023"/>
            <a:ext cx="5804032" cy="4353025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D578881B-9228-5390-EE65-D114B7DF63F5}"/>
              </a:ext>
            </a:extLst>
          </p:cNvPr>
          <p:cNvSpPr txBox="1">
            <a:spLocks/>
          </p:cNvSpPr>
          <p:nvPr/>
        </p:nvSpPr>
        <p:spPr>
          <a:xfrm>
            <a:off x="6171781" y="1783534"/>
            <a:ext cx="5876922" cy="2944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cs typeface="Open Sans" pitchFamily="2" charset="0"/>
              </a:rPr>
              <a:t>Typically one hue (one shade), but can be multi-hue (two shades max)</a:t>
            </a:r>
          </a:p>
          <a:p>
            <a:r>
              <a:rPr lang="en-GB" dirty="0">
                <a:cs typeface="Open Sans" pitchFamily="2" charset="0"/>
              </a:rPr>
              <a:t>Higher values are: more saturated (more intense shade), darker </a:t>
            </a:r>
          </a:p>
          <a:p>
            <a:r>
              <a:rPr lang="en-GB" dirty="0">
                <a:cs typeface="Open Sans" pitchFamily="2" charset="0"/>
              </a:rPr>
              <a:t>Lower values are: less saturated (i.e. tends towards grey), lighter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B09FDA08-27D8-4237-9D10-A6138B8C66A4}"/>
              </a:ext>
            </a:extLst>
          </p:cNvPr>
          <p:cNvSpPr txBox="1">
            <a:spLocks/>
          </p:cNvSpPr>
          <p:nvPr/>
        </p:nvSpPr>
        <p:spPr>
          <a:xfrm>
            <a:off x="8306030" y="5152145"/>
            <a:ext cx="3652138" cy="1440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latin typeface="Esteban" panose="02000000000000000000" pitchFamily="2" charset="0"/>
                <a:ea typeface="Open Sans" pitchFamily="2" charset="0"/>
                <a:cs typeface="Open Sans" pitchFamily="2" charset="0"/>
              </a:rPr>
              <a:t>This is a representation model of colour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latin typeface="Esteban" panose="02000000000000000000" pitchFamily="2" charset="0"/>
                <a:ea typeface="Open Sans" pitchFamily="2" charset="0"/>
                <a:cs typeface="Open Sans" pitchFamily="2" charset="0"/>
              </a:rPr>
              <a:t>You might know RGB (red green blue) already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902AEAB0-0F4F-413E-50B7-1D5DE28FFDBA}"/>
              </a:ext>
            </a:extLst>
          </p:cNvPr>
          <p:cNvCxnSpPr/>
          <p:nvPr/>
        </p:nvCxnSpPr>
        <p:spPr>
          <a:xfrm>
            <a:off x="470780" y="5999589"/>
            <a:ext cx="2897109" cy="0"/>
          </a:xfrm>
          <a:prstGeom prst="straightConnector1">
            <a:avLst/>
          </a:prstGeom>
          <a:ln>
            <a:gradFill>
              <a:gsLst>
                <a:gs pos="0">
                  <a:srgbClr val="EFF3FF"/>
                </a:gs>
                <a:gs pos="100000">
                  <a:srgbClr val="074F9B"/>
                </a:gs>
              </a:gsLst>
              <a:lin ang="0" scaled="0"/>
            </a:gra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A8C2408D-9878-AFDE-AEDF-A555CF900FCE}"/>
              </a:ext>
            </a:extLst>
          </p:cNvPr>
          <p:cNvSpPr txBox="1">
            <a:spLocks/>
          </p:cNvSpPr>
          <p:nvPr/>
        </p:nvSpPr>
        <p:spPr>
          <a:xfrm>
            <a:off x="2518230" y="6084444"/>
            <a:ext cx="849659" cy="371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latin typeface="Esteban" panose="02000000000000000000" pitchFamily="2" charset="0"/>
                <a:ea typeface="Open Sans" pitchFamily="2" charset="0"/>
                <a:cs typeface="Open Sans" pitchFamily="2" charset="0"/>
              </a:rPr>
              <a:t>Richer</a:t>
            </a:r>
          </a:p>
        </p:txBody>
      </p:sp>
    </p:spTree>
    <p:extLst>
      <p:ext uri="{BB962C8B-B14F-4D97-AF65-F5344CB8AC3E}">
        <p14:creationId xmlns:p14="http://schemas.microsoft.com/office/powerpoint/2010/main" val="357364714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E2A40-5E18-ACF9-137C-CD51EFB64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FCF566B6-BE82-4BAF-6873-6EBF2705C37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E24B591-1F0D-C0A2-D885-97F5F2B54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71</a:t>
            </a:fld>
            <a:endParaRPr lang="fr-FR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0059FD6-27A8-60FC-26A6-8153EB9D4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Diverging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E7764A57-4EF6-113D-7811-E38D3B5E5F68}"/>
              </a:ext>
            </a:extLst>
          </p:cNvPr>
          <p:cNvSpPr txBox="1">
            <a:spLocks/>
          </p:cNvSpPr>
          <p:nvPr/>
        </p:nvSpPr>
        <p:spPr>
          <a:xfrm>
            <a:off x="6171781" y="2296373"/>
            <a:ext cx="5876922" cy="4196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cs typeface="Open Sans" pitchFamily="2" charset="0"/>
              </a:rPr>
              <a:t>Variables with “opposing” end points (e.g. positive/negative)</a:t>
            </a:r>
          </a:p>
          <a:p>
            <a:r>
              <a:rPr lang="en-GB" dirty="0">
                <a:cs typeface="Open Sans" pitchFamily="2" charset="0"/>
              </a:rPr>
              <a:t>Endpoints (very high/low values) are: more saturated, darker </a:t>
            </a:r>
          </a:p>
          <a:p>
            <a:r>
              <a:rPr lang="en-GB" dirty="0">
                <a:cs typeface="Open Sans" pitchFamily="2" charset="0"/>
              </a:rPr>
              <a:t>Middle values tends toward grey (i.e. more or less neutral) </a:t>
            </a:r>
          </a:p>
          <a:p>
            <a:pPr lvl="1"/>
            <a:r>
              <a:rPr lang="en-GB" dirty="0">
                <a:cs typeface="Open Sans" pitchFamily="2" charset="0"/>
              </a:rPr>
              <a:t>Here this scale is a bit too saturated at the midpoint (possibly for the map to be readable)</a:t>
            </a:r>
          </a:p>
        </p:txBody>
      </p:sp>
      <p:pic>
        <p:nvPicPr>
          <p:cNvPr id="6" name="Image 5" descr="Une image contenant carte, texte&#10;&#10;Description générée automatiquement">
            <a:extLst>
              <a:ext uri="{FF2B5EF4-FFF2-40B4-BE49-F238E27FC236}">
                <a16:creationId xmlns:a16="http://schemas.microsoft.com/office/drawing/2014/main" id="{2DF09CFB-5C6A-1C01-246D-F88700E5807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16" y="1899038"/>
            <a:ext cx="5643006" cy="4232255"/>
          </a:xfrm>
          <a:prstGeom prst="rect">
            <a:avLst/>
          </a:prstGeom>
        </p:spPr>
      </p:pic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3C3BB25E-F763-F77C-E057-D19FAF17D0E9}"/>
              </a:ext>
            </a:extLst>
          </p:cNvPr>
          <p:cNvCxnSpPr/>
          <p:nvPr/>
        </p:nvCxnSpPr>
        <p:spPr>
          <a:xfrm>
            <a:off x="615159" y="5893711"/>
            <a:ext cx="2897109" cy="0"/>
          </a:xfrm>
          <a:prstGeom prst="straightConnector1">
            <a:avLst/>
          </a:prstGeom>
          <a:ln>
            <a:gradFill>
              <a:gsLst>
                <a:gs pos="50000">
                  <a:srgbClr val="E9E4BB"/>
                </a:gs>
                <a:gs pos="0">
                  <a:srgbClr val="A36B2B"/>
                </a:gs>
                <a:gs pos="100000">
                  <a:srgbClr val="2786A1"/>
                </a:gs>
              </a:gsLst>
              <a:lin ang="0" scaled="0"/>
            </a:gra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BF894746-7D20-81FA-B555-DA99749213FA}"/>
              </a:ext>
            </a:extLst>
          </p:cNvPr>
          <p:cNvSpPr txBox="1">
            <a:spLocks/>
          </p:cNvSpPr>
          <p:nvPr/>
        </p:nvSpPr>
        <p:spPr>
          <a:xfrm>
            <a:off x="2454965" y="6007042"/>
            <a:ext cx="1057304" cy="714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GB" sz="1800" dirty="0">
                <a:latin typeface="Esteban" panose="02000000000000000000" pitchFamily="2" charset="0"/>
                <a:ea typeface="Open Sans" pitchFamily="2" charset="0"/>
                <a:cs typeface="Open Sans" pitchFamily="2" charset="0"/>
              </a:rPr>
              <a:t>More white</a:t>
            </a:r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F747C74A-1EAB-7A04-B7BF-8AB39738AE2A}"/>
              </a:ext>
            </a:extLst>
          </p:cNvPr>
          <p:cNvSpPr txBox="1">
            <a:spLocks/>
          </p:cNvSpPr>
          <p:nvPr/>
        </p:nvSpPr>
        <p:spPr>
          <a:xfrm>
            <a:off x="559461" y="5982426"/>
            <a:ext cx="1328974" cy="73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latin typeface="Esteban" panose="02000000000000000000" pitchFamily="2" charset="0"/>
                <a:ea typeface="Open Sans" pitchFamily="2" charset="0"/>
                <a:cs typeface="Open Sans" pitchFamily="2" charset="0"/>
              </a:rPr>
              <a:t>More non-white</a:t>
            </a:r>
          </a:p>
        </p:txBody>
      </p:sp>
    </p:spTree>
    <p:extLst>
      <p:ext uri="{BB962C8B-B14F-4D97-AF65-F5344CB8AC3E}">
        <p14:creationId xmlns:p14="http://schemas.microsoft.com/office/powerpoint/2010/main" val="343972516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9EC065-A38B-A630-2657-16FC516694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D72C4E7-0B24-030A-1C0A-EEB37D250DC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9B7721A-A968-AE47-66CE-4C9DAE0A4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choice convey cultural meaning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904096C-8B02-FF45-4179-4D141DFB1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72</a:t>
            </a:fld>
            <a:endParaRPr lang="fr-FR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4C40F27-E6D9-CE8B-F735-64E85E2C45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7180676"/>
              </p:ext>
            </p:extLst>
          </p:nvPr>
        </p:nvGraphicFramePr>
        <p:xfrm>
          <a:off x="944307" y="2159707"/>
          <a:ext cx="3677935" cy="3399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0" name="Graphic 9" descr="Close outline">
            <a:extLst>
              <a:ext uri="{FF2B5EF4-FFF2-40B4-BE49-F238E27FC236}">
                <a16:creationId xmlns:a16="http://schemas.microsoft.com/office/drawing/2014/main" id="{3E26F96A-4E01-0FCB-F147-A55B8F3C53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200" y="5618669"/>
            <a:ext cx="737681" cy="737681"/>
          </a:xfrm>
          <a:prstGeom prst="rect">
            <a:avLst/>
          </a:prstGeom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65E8C4B2-6D74-D614-471E-AA4EC224E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5425" y="5804694"/>
            <a:ext cx="5019674" cy="5230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cs typeface="Open Sans" pitchFamily="2" charset="0"/>
              </a:rPr>
              <a:t>Avoid stereotypes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677EEC07-EAF7-E609-BDB7-46814B8306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6083253"/>
              </p:ext>
            </p:extLst>
          </p:nvPr>
        </p:nvGraphicFramePr>
        <p:xfrm>
          <a:off x="5431231" y="2773345"/>
          <a:ext cx="6024709" cy="25623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pic>
        <p:nvPicPr>
          <p:cNvPr id="13" name="Graphic 12" descr="Close outline">
            <a:extLst>
              <a:ext uri="{FF2B5EF4-FFF2-40B4-BE49-F238E27FC236}">
                <a16:creationId xmlns:a16="http://schemas.microsoft.com/office/drawing/2014/main" id="{DDC88D44-5E0B-12C0-CA76-20D16755D9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15099" y="5620309"/>
            <a:ext cx="737681" cy="737681"/>
          </a:xfrm>
          <a:prstGeom prst="rect">
            <a:avLst/>
          </a:prstGeom>
        </p:spPr>
      </p:pic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EA7947ED-94AF-E4EB-8C35-17A54B8532AF}"/>
              </a:ext>
            </a:extLst>
          </p:cNvPr>
          <p:cNvSpPr txBox="1">
            <a:spLocks/>
          </p:cNvSpPr>
          <p:nvPr/>
        </p:nvSpPr>
        <p:spPr>
          <a:xfrm>
            <a:off x="7172324" y="5618669"/>
            <a:ext cx="5019674" cy="8379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 dirty="0">
                <a:cs typeface="Open Sans" pitchFamily="2" charset="0"/>
              </a:rPr>
              <a:t>Red/orange for negative outcomes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dirty="0">
                <a:cs typeface="Open Sans" pitchFamily="2" charset="0"/>
              </a:rPr>
              <a:t>Blue/green for positive ones</a:t>
            </a:r>
          </a:p>
        </p:txBody>
      </p:sp>
      <p:sp>
        <p:nvSpPr>
          <p:cNvPr id="15" name="Content Placeholder 6">
            <a:extLst>
              <a:ext uri="{FF2B5EF4-FFF2-40B4-BE49-F238E27FC236}">
                <a16:creationId xmlns:a16="http://schemas.microsoft.com/office/drawing/2014/main" id="{3F3F7CC0-5451-2FD2-A78A-55850D0F9EF6}"/>
              </a:ext>
            </a:extLst>
          </p:cNvPr>
          <p:cNvSpPr txBox="1">
            <a:spLocks/>
          </p:cNvSpPr>
          <p:nvPr/>
        </p:nvSpPr>
        <p:spPr>
          <a:xfrm>
            <a:off x="838201" y="1467302"/>
            <a:ext cx="11170164" cy="624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Be mindful of your choices:</a:t>
            </a:r>
          </a:p>
        </p:txBody>
      </p:sp>
    </p:spTree>
    <p:extLst>
      <p:ext uri="{BB962C8B-B14F-4D97-AF65-F5344CB8AC3E}">
        <p14:creationId xmlns:p14="http://schemas.microsoft.com/office/powerpoint/2010/main" val="293257854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CF00F-97C1-5110-E5D1-0BC098374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0E8863C-6ED6-64B1-8961-D9A7CEAF6BF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5515814-2B59-086A-327A-FD050DDF2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choice convey cultural meaning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5B6F5C2-961F-ABA8-13BC-668378E4D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73</a:t>
            </a:fld>
            <a:endParaRPr lang="fr-FR"/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AC680FDC-8DCC-1335-7805-6A02726A1F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4335809"/>
              </p:ext>
            </p:extLst>
          </p:nvPr>
        </p:nvGraphicFramePr>
        <p:xfrm>
          <a:off x="945858" y="2047706"/>
          <a:ext cx="6024709" cy="25623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Content Placeholder 6">
            <a:extLst>
              <a:ext uri="{FF2B5EF4-FFF2-40B4-BE49-F238E27FC236}">
                <a16:creationId xmlns:a16="http://schemas.microsoft.com/office/drawing/2014/main" id="{80BD0B87-6D77-E328-389F-9A6F14E25C38}"/>
              </a:ext>
            </a:extLst>
          </p:cNvPr>
          <p:cNvSpPr txBox="1">
            <a:spLocks/>
          </p:cNvSpPr>
          <p:nvPr/>
        </p:nvSpPr>
        <p:spPr>
          <a:xfrm>
            <a:off x="838201" y="1467302"/>
            <a:ext cx="11170164" cy="624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Be mindful of your choices:</a:t>
            </a:r>
          </a:p>
        </p:txBody>
      </p:sp>
      <p:pic>
        <p:nvPicPr>
          <p:cNvPr id="16" name="Graphic 9" descr="Close outline">
            <a:extLst>
              <a:ext uri="{FF2B5EF4-FFF2-40B4-BE49-F238E27FC236}">
                <a16:creationId xmlns:a16="http://schemas.microsoft.com/office/drawing/2014/main" id="{D8E872B1-47BA-B9C9-0D52-D925DAF8D1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33349" y="4967054"/>
            <a:ext cx="737681" cy="737681"/>
          </a:xfrm>
          <a:prstGeom prst="rect">
            <a:avLst/>
          </a:prstGeom>
        </p:spPr>
      </p:pic>
      <p:sp>
        <p:nvSpPr>
          <p:cNvPr id="17" name="Content Placeholder 6">
            <a:extLst>
              <a:ext uri="{FF2B5EF4-FFF2-40B4-BE49-F238E27FC236}">
                <a16:creationId xmlns:a16="http://schemas.microsoft.com/office/drawing/2014/main" id="{67EDBEC7-5F83-1B36-48B1-E89AB3534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1030" y="4967054"/>
            <a:ext cx="5019674" cy="8059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cs typeface="Open Sans" pitchFamily="2" charset="0"/>
              </a:rPr>
              <a:t>Use more saturated colours for “stronger” outcomes</a:t>
            </a:r>
          </a:p>
        </p:txBody>
      </p:sp>
    </p:spTree>
    <p:extLst>
      <p:ext uri="{BB962C8B-B14F-4D97-AF65-F5344CB8AC3E}">
        <p14:creationId xmlns:p14="http://schemas.microsoft.com/office/powerpoint/2010/main" val="413242389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BA67C-B6AB-5609-3222-1FDBB0124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4F01949-6E35-2CD3-ABFC-3DBAEBB4382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3BEBEA7-AB35-E2AF-2453-7CA05A9E9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blindness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A852585-D677-CE52-EEF6-A113BD934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74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8B6C5008-ED89-08CC-B1D6-08E5CB629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90688"/>
            <a:ext cx="11170164" cy="3861780"/>
          </a:xfrm>
        </p:spPr>
        <p:txBody>
          <a:bodyPr>
            <a:normAutofit/>
          </a:bodyPr>
          <a:lstStyle/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As you know, not everybody sees all colours (~8% men, 0.5% women)</a:t>
            </a:r>
            <a:endParaRPr lang="en-GB" dirty="0">
              <a:solidFill>
                <a:srgbClr val="F56F4F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9" name="Picture 8" descr="A river flowing through a forest&#10;&#10;Description automatically generated">
            <a:extLst>
              <a:ext uri="{FF2B5EF4-FFF2-40B4-BE49-F238E27FC236}">
                <a16:creationId xmlns:a16="http://schemas.microsoft.com/office/drawing/2014/main" id="{6889F012-3C5C-D2E0-7378-5B537DFEC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8894"/>
            <a:ext cx="2438400" cy="1624964"/>
          </a:xfrm>
          <a:prstGeom prst="rect">
            <a:avLst/>
          </a:prstGeom>
        </p:spPr>
      </p:pic>
      <p:pic>
        <p:nvPicPr>
          <p:cNvPr id="11" name="Picture 10" descr="A river flowing through a rocky area&#10;&#10;Description automatically generated">
            <a:extLst>
              <a:ext uri="{FF2B5EF4-FFF2-40B4-BE49-F238E27FC236}">
                <a16:creationId xmlns:a16="http://schemas.microsoft.com/office/drawing/2014/main" id="{166B010B-D818-D678-A516-873460CD27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640" y="2566988"/>
            <a:ext cx="2438399" cy="1626869"/>
          </a:xfrm>
          <a:prstGeom prst="rect">
            <a:avLst/>
          </a:prstGeom>
        </p:spPr>
      </p:pic>
      <p:pic>
        <p:nvPicPr>
          <p:cNvPr id="13" name="Picture 12" descr="A river flowing through a rocky area&#10;&#10;Description automatically generated">
            <a:extLst>
              <a:ext uri="{FF2B5EF4-FFF2-40B4-BE49-F238E27FC236}">
                <a16:creationId xmlns:a16="http://schemas.microsoft.com/office/drawing/2014/main" id="{ABA3FAB8-B210-5A3A-F70F-EEC25A5EC3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079" y="2566987"/>
            <a:ext cx="2438396" cy="1624963"/>
          </a:xfrm>
          <a:prstGeom prst="rect">
            <a:avLst/>
          </a:prstGeom>
        </p:spPr>
      </p:pic>
      <p:pic>
        <p:nvPicPr>
          <p:cNvPr id="15" name="Picture 14" descr="A river flowing through a rocky area&#10;&#10;Description automatically generated">
            <a:extLst>
              <a:ext uri="{FF2B5EF4-FFF2-40B4-BE49-F238E27FC236}">
                <a16:creationId xmlns:a16="http://schemas.microsoft.com/office/drawing/2014/main" id="{C484BEF4-4FD0-14EA-C619-1C35A7DAB2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515" y="2566987"/>
            <a:ext cx="2438396" cy="1626868"/>
          </a:xfrm>
          <a:prstGeom prst="rect">
            <a:avLst/>
          </a:prstGeom>
        </p:spPr>
      </p:pic>
      <p:pic>
        <p:nvPicPr>
          <p:cNvPr id="17" name="Picture 16" descr="A river flowing through a rocky area&#10;&#10;Description automatically generated">
            <a:extLst>
              <a:ext uri="{FF2B5EF4-FFF2-40B4-BE49-F238E27FC236}">
                <a16:creationId xmlns:a16="http://schemas.microsoft.com/office/drawing/2014/main" id="{673104DF-8226-A3D3-8179-790D78C180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306094"/>
            <a:ext cx="1699700" cy="1134018"/>
          </a:xfrm>
          <a:prstGeom prst="rect">
            <a:avLst/>
          </a:prstGeom>
        </p:spPr>
      </p:pic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D8ADA724-B082-6EB2-0CFE-BD41BE8C1782}"/>
              </a:ext>
            </a:extLst>
          </p:cNvPr>
          <p:cNvSpPr txBox="1">
            <a:spLocks/>
          </p:cNvSpPr>
          <p:nvPr/>
        </p:nvSpPr>
        <p:spPr>
          <a:xfrm>
            <a:off x="913071" y="4360283"/>
            <a:ext cx="2288658" cy="46721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Trichromacy</a:t>
            </a:r>
          </a:p>
        </p:txBody>
      </p:sp>
      <p:sp>
        <p:nvSpPr>
          <p:cNvPr id="19" name="Content Placeholder 6">
            <a:extLst>
              <a:ext uri="{FF2B5EF4-FFF2-40B4-BE49-F238E27FC236}">
                <a16:creationId xmlns:a16="http://schemas.microsoft.com/office/drawing/2014/main" id="{1283A285-A817-4554-7E8A-A95AE3445CF1}"/>
              </a:ext>
            </a:extLst>
          </p:cNvPr>
          <p:cNvSpPr txBox="1">
            <a:spLocks/>
          </p:cNvSpPr>
          <p:nvPr/>
        </p:nvSpPr>
        <p:spPr>
          <a:xfrm>
            <a:off x="2694245" y="5686606"/>
            <a:ext cx="2801679" cy="46721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Monochromacy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09100460-F261-10DE-7452-4FF67F53F3EE}"/>
              </a:ext>
            </a:extLst>
          </p:cNvPr>
          <p:cNvSpPr txBox="1">
            <a:spLocks/>
          </p:cNvSpPr>
          <p:nvPr/>
        </p:nvSpPr>
        <p:spPr>
          <a:xfrm>
            <a:off x="3648853" y="4360283"/>
            <a:ext cx="2288658" cy="46721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Green blind</a:t>
            </a:r>
          </a:p>
        </p:txBody>
      </p:sp>
      <p:sp>
        <p:nvSpPr>
          <p:cNvPr id="21" name="Content Placeholder 6">
            <a:extLst>
              <a:ext uri="{FF2B5EF4-FFF2-40B4-BE49-F238E27FC236}">
                <a16:creationId xmlns:a16="http://schemas.microsoft.com/office/drawing/2014/main" id="{2DEDB575-3FF0-FD9B-E32C-07B714A650B7}"/>
              </a:ext>
            </a:extLst>
          </p:cNvPr>
          <p:cNvSpPr txBox="1">
            <a:spLocks/>
          </p:cNvSpPr>
          <p:nvPr/>
        </p:nvSpPr>
        <p:spPr>
          <a:xfrm>
            <a:off x="6389948" y="4360283"/>
            <a:ext cx="2288658" cy="46721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Red blind</a:t>
            </a:r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273D8599-08A3-7394-12F9-7145211D35A3}"/>
              </a:ext>
            </a:extLst>
          </p:cNvPr>
          <p:cNvSpPr txBox="1">
            <a:spLocks/>
          </p:cNvSpPr>
          <p:nvPr/>
        </p:nvSpPr>
        <p:spPr>
          <a:xfrm>
            <a:off x="9131043" y="4360282"/>
            <a:ext cx="2288658" cy="1412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Blue blind</a:t>
            </a:r>
          </a:p>
          <a:p>
            <a:pPr marL="0" indent="0" algn="ctr">
              <a:buNone/>
            </a:pPr>
            <a:r>
              <a:rPr lang="en-GB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(extremely rare)</a:t>
            </a:r>
          </a:p>
        </p:txBody>
      </p:sp>
    </p:spTree>
    <p:extLst>
      <p:ext uri="{BB962C8B-B14F-4D97-AF65-F5344CB8AC3E}">
        <p14:creationId xmlns:p14="http://schemas.microsoft.com/office/powerpoint/2010/main" val="196936804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12B91-801D-3E8C-AF36-06A5A53AD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48F5B078-08E4-3A5F-D5F8-03EBF8EE19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C87D818-A602-02FA-2592-2B658219D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graphs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C7D0EBA-1B5B-8EF1-C563-087F766E6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75</a:t>
            </a:fld>
            <a:endParaRPr lang="fr-FR"/>
          </a:p>
        </p:txBody>
      </p:sp>
      <p:pic>
        <p:nvPicPr>
          <p:cNvPr id="10" name="Picture 9" descr="A group of different colors&#10;&#10;Description automatically generated">
            <a:extLst>
              <a:ext uri="{FF2B5EF4-FFF2-40B4-BE49-F238E27FC236}">
                <a16:creationId xmlns:a16="http://schemas.microsoft.com/office/drawing/2014/main" id="{F30F0355-5045-CB3C-FCD1-693FAD71AA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58"/>
          <a:stretch/>
        </p:blipFill>
        <p:spPr>
          <a:xfrm>
            <a:off x="838200" y="1395412"/>
            <a:ext cx="4402952" cy="2190199"/>
          </a:xfrm>
          <a:prstGeom prst="rect">
            <a:avLst/>
          </a:prstGeom>
        </p:spPr>
      </p:pic>
      <p:pic>
        <p:nvPicPr>
          <p:cNvPr id="14" name="Picture 13" descr="A group of colors in different shades&#10;&#10;Description automatically generated">
            <a:extLst>
              <a:ext uri="{FF2B5EF4-FFF2-40B4-BE49-F238E27FC236}">
                <a16:creationId xmlns:a16="http://schemas.microsoft.com/office/drawing/2014/main" id="{954357CE-A116-DCA9-7733-11AEA3D551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58"/>
          <a:stretch/>
        </p:blipFill>
        <p:spPr>
          <a:xfrm>
            <a:off x="6096000" y="1395411"/>
            <a:ext cx="4402952" cy="2190198"/>
          </a:xfrm>
          <a:prstGeom prst="rect">
            <a:avLst/>
          </a:prstGeom>
        </p:spPr>
      </p:pic>
      <p:pic>
        <p:nvPicPr>
          <p:cNvPr id="18" name="Picture 17" descr="A group of different colors&#10;&#10;Description automatically generated">
            <a:extLst>
              <a:ext uri="{FF2B5EF4-FFF2-40B4-BE49-F238E27FC236}">
                <a16:creationId xmlns:a16="http://schemas.microsoft.com/office/drawing/2014/main" id="{80BF5FF5-AFAC-9DE6-2FC5-9D988BB3F4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13"/>
          <a:stretch/>
        </p:blipFill>
        <p:spPr>
          <a:xfrm>
            <a:off x="838200" y="4171009"/>
            <a:ext cx="4402952" cy="2185340"/>
          </a:xfrm>
          <a:prstGeom prst="rect">
            <a:avLst/>
          </a:prstGeom>
        </p:spPr>
      </p:pic>
      <p:pic>
        <p:nvPicPr>
          <p:cNvPr id="20" name="Picture 19" descr="A screenshot of a color palette&#10;&#10;Description automatically generated">
            <a:extLst>
              <a:ext uri="{FF2B5EF4-FFF2-40B4-BE49-F238E27FC236}">
                <a16:creationId xmlns:a16="http://schemas.microsoft.com/office/drawing/2014/main" id="{62FAE7D2-C36C-423B-D3E1-DD5C8035A8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13"/>
          <a:stretch/>
        </p:blipFill>
        <p:spPr>
          <a:xfrm>
            <a:off x="6096000" y="4171010"/>
            <a:ext cx="4402952" cy="218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62731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897DE-98C2-0A10-3D7E-CA72542BF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FB5674F6-22F7-E484-809C-3587BB919EF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276D3DB-A5C0-26EA-6EEB-FF8B812B4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graphs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9326E9C-D450-F46C-7418-1A5982A71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76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8CF895-358C-A767-C983-FB0760BC4ED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8956" y="1537062"/>
            <a:ext cx="10704844" cy="2994011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C6EB5B7-E276-93C0-295F-8C49EC61E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4823209"/>
            <a:ext cx="11170164" cy="1898265"/>
          </a:xfrm>
        </p:spPr>
        <p:txBody>
          <a:bodyPr>
            <a:normAutofit/>
          </a:bodyPr>
          <a:lstStyle/>
          <a:p>
            <a:r>
              <a:rPr lang="en-GB" dirty="0">
                <a:cs typeface="Open Sans" pitchFamily="2" charset="0"/>
              </a:rPr>
              <a:t>The problem is that people with colour blindness may not be able to distinguish between two colours in your graph!</a:t>
            </a:r>
          </a:p>
          <a:p>
            <a:pPr lvl="1"/>
            <a:r>
              <a:rPr lang="en-GB" dirty="0">
                <a:cs typeface="Open Sans" pitchFamily="2" charset="0"/>
              </a:rPr>
              <a:t>Your graph will be unreadable</a:t>
            </a:r>
          </a:p>
        </p:txBody>
      </p:sp>
    </p:spTree>
    <p:extLst>
      <p:ext uri="{BB962C8B-B14F-4D97-AF65-F5344CB8AC3E}">
        <p14:creationId xmlns:p14="http://schemas.microsoft.com/office/powerpoint/2010/main" val="205981272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E2620-FCC5-9881-BF31-D97165735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ABA0239-1E19-4D0E-783A-1D2A00F4F8B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68076A4-904F-35EA-1874-9ABCB187E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scales for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blindness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717B94D-4454-634E-56F5-C036A0BBD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77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B0B6F012-8370-D86C-7878-1FF3E6F1D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90688"/>
            <a:ext cx="11170164" cy="5167312"/>
          </a:xfrm>
        </p:spPr>
        <p:txBody>
          <a:bodyPr>
            <a:normAutofit/>
          </a:bodyPr>
          <a:lstStyle/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Ideally, choose colour scales adapted for colour blind people: like 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Open Sans" pitchFamily="2" charset="0"/>
              </a:rPr>
              <a:t>viridis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Open Sans" pitchFamily="2" charset="0"/>
              </a:rPr>
              <a:t>ciridis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, or 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Open Sans" pitchFamily="2" charset="0"/>
              </a:rPr>
              <a:t>magma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</a:p>
          <a:p>
            <a:endParaRPr lang="en-GB" dirty="0">
              <a:solidFill>
                <a:srgbClr val="F56F4F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n-GB" dirty="0">
              <a:solidFill>
                <a:srgbClr val="F56F4F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n-GB" dirty="0">
              <a:solidFill>
                <a:srgbClr val="F56F4F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n-GB" dirty="0">
              <a:solidFill>
                <a:srgbClr val="F56F4F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n-GB" dirty="0">
              <a:solidFill>
                <a:srgbClr val="F56F4F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The goal is to still have a </a:t>
            </a:r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color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 palette that can still be read by people with colour blindness </a:t>
            </a:r>
          </a:p>
          <a:p>
            <a:pPr lvl="1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Though </a:t>
            </a:r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viridis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 is still not optimal for people with blue blindness (deep blues look like a highly desaturated red)</a:t>
            </a:r>
          </a:p>
        </p:txBody>
      </p:sp>
      <p:pic>
        <p:nvPicPr>
          <p:cNvPr id="6" name="Picture 5" descr="A group of different colors&#10;&#10;Description automatically generated">
            <a:extLst>
              <a:ext uri="{FF2B5EF4-FFF2-40B4-BE49-F238E27FC236}">
                <a16:creationId xmlns:a16="http://schemas.microsoft.com/office/drawing/2014/main" id="{BC63413D-E34F-29C9-CB8A-ADFA965CAB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8" t="70564" r="378" b="-866"/>
          <a:stretch/>
        </p:blipFill>
        <p:spPr>
          <a:xfrm>
            <a:off x="838200" y="2632667"/>
            <a:ext cx="4402952" cy="952942"/>
          </a:xfrm>
          <a:prstGeom prst="rect">
            <a:avLst/>
          </a:prstGeom>
        </p:spPr>
      </p:pic>
      <p:pic>
        <p:nvPicPr>
          <p:cNvPr id="7" name="Picture 6" descr="A group of colors in different shades&#10;&#10;Description automatically generated">
            <a:extLst>
              <a:ext uri="{FF2B5EF4-FFF2-40B4-BE49-F238E27FC236}">
                <a16:creationId xmlns:a16="http://schemas.microsoft.com/office/drawing/2014/main" id="{4325308C-C4F8-A9C3-EABB-3B7B7734BF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699"/>
          <a:stretch/>
        </p:blipFill>
        <p:spPr>
          <a:xfrm>
            <a:off x="6096000" y="2632667"/>
            <a:ext cx="4402952" cy="952941"/>
          </a:xfrm>
          <a:prstGeom prst="rect">
            <a:avLst/>
          </a:prstGeom>
        </p:spPr>
      </p:pic>
      <p:pic>
        <p:nvPicPr>
          <p:cNvPr id="8" name="Picture 7" descr="A group of different colors&#10;&#10;Description automatically generated">
            <a:extLst>
              <a:ext uri="{FF2B5EF4-FFF2-40B4-BE49-F238E27FC236}">
                <a16:creationId xmlns:a16="http://schemas.microsoft.com/office/drawing/2014/main" id="{7225C1CA-EFF2-3FE4-FA29-D6CB5D1EB7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82"/>
          <a:stretch/>
        </p:blipFill>
        <p:spPr>
          <a:xfrm>
            <a:off x="838200" y="4052420"/>
            <a:ext cx="4402952" cy="950336"/>
          </a:xfrm>
          <a:prstGeom prst="rect">
            <a:avLst/>
          </a:prstGeom>
        </p:spPr>
      </p:pic>
      <p:pic>
        <p:nvPicPr>
          <p:cNvPr id="9" name="Picture 8" descr="A screenshot of a color palette&#10;&#10;Description automatically generated">
            <a:extLst>
              <a:ext uri="{FF2B5EF4-FFF2-40B4-BE49-F238E27FC236}">
                <a16:creationId xmlns:a16="http://schemas.microsoft.com/office/drawing/2014/main" id="{C61EBC34-6FED-10C2-B5ED-32E894710B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42" b="479"/>
          <a:stretch/>
        </p:blipFill>
        <p:spPr>
          <a:xfrm>
            <a:off x="6096000" y="4052420"/>
            <a:ext cx="4402952" cy="93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16215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225EC3-BDA6-A66D-2323-CD062AD91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374998D3-4AAD-3291-E214-4FDCB931009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F4ABE25-99D2-4457-B8F7-A1DC9211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scales for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blindness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0598456-B6CB-25DB-D849-833B7C4FB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78</a:t>
            </a:fld>
            <a:endParaRPr lang="fr-FR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AB98E175-0A1B-3264-F462-8CA2380734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90688"/>
            <a:ext cx="11170164" cy="5167312"/>
          </a:xfrm>
        </p:spPr>
        <p:txBody>
          <a:bodyPr>
            <a:normAutofit/>
          </a:bodyPr>
          <a:lstStyle/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For categorical scales: Okabe Ito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B9A3389C-F9DD-1E1F-44C9-98DB8B174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66" y="2299974"/>
            <a:ext cx="8945223" cy="243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35243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93B762-576B-1978-4EC5-E2FDDC23C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52EDF78E-48D0-5624-E40B-1C27B51E0CB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4FB32D4-F2F2-B066-B0DD-595A3A8E5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Foreground/background contrast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F671783-ED88-879D-39AB-2807B77C9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79</a:t>
            </a:fld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A539EA-D3B0-EBB1-A707-4076C93BCCDE}"/>
              </a:ext>
            </a:extLst>
          </p:cNvPr>
          <p:cNvSpPr/>
          <p:nvPr/>
        </p:nvSpPr>
        <p:spPr>
          <a:xfrm>
            <a:off x="937548" y="1690689"/>
            <a:ext cx="10827731" cy="940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Common mistake among people: </a:t>
            </a:r>
            <a:r>
              <a:rPr lang="en-GB" sz="2800" dirty="0">
                <a:solidFill>
                  <a:schemeClr val="bg1">
                    <a:lumMod val="8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they don’t check the contrast between text and background (here, contrast is too low)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AEDAC8-A494-3763-3B80-D6A20F1B56A4}"/>
              </a:ext>
            </a:extLst>
          </p:cNvPr>
          <p:cNvSpPr/>
          <p:nvPr/>
        </p:nvSpPr>
        <p:spPr>
          <a:xfrm>
            <a:off x="937548" y="2712720"/>
            <a:ext cx="4343400" cy="102616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ysClr val="windowText" lastClr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9C823-3D0D-242C-4FC5-97206853F681}"/>
              </a:ext>
            </a:extLst>
          </p:cNvPr>
          <p:cNvSpPr/>
          <p:nvPr/>
        </p:nvSpPr>
        <p:spPr>
          <a:xfrm>
            <a:off x="937548" y="3858400"/>
            <a:ext cx="4343400" cy="1026160"/>
          </a:xfrm>
          <a:prstGeom prst="rect">
            <a:avLst/>
          </a:prstGeom>
          <a:solidFill>
            <a:srgbClr val="F7E1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67502-8B6A-5051-F140-C0BD89892509}"/>
              </a:ext>
            </a:extLst>
          </p:cNvPr>
          <p:cNvSpPr/>
          <p:nvPr/>
        </p:nvSpPr>
        <p:spPr>
          <a:xfrm>
            <a:off x="937548" y="5004079"/>
            <a:ext cx="4343400" cy="102616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22F8CA-1177-5A42-0592-FF64B66B8206}"/>
              </a:ext>
            </a:extLst>
          </p:cNvPr>
          <p:cNvSpPr/>
          <p:nvPr/>
        </p:nvSpPr>
        <p:spPr>
          <a:xfrm>
            <a:off x="7421879" y="2712720"/>
            <a:ext cx="4343400" cy="102616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8C7DBAD-3849-C4D6-053B-BE9879B11EDF}"/>
              </a:ext>
            </a:extLst>
          </p:cNvPr>
          <p:cNvSpPr/>
          <p:nvPr/>
        </p:nvSpPr>
        <p:spPr>
          <a:xfrm>
            <a:off x="7421879" y="3858400"/>
            <a:ext cx="4343400" cy="1026160"/>
          </a:xfrm>
          <a:prstGeom prst="rect">
            <a:avLst/>
          </a:prstGeom>
          <a:solidFill>
            <a:srgbClr val="F7E1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A91150-3E15-EF1E-4B1D-D64FA3FBF2E2}"/>
              </a:ext>
            </a:extLst>
          </p:cNvPr>
          <p:cNvSpPr/>
          <p:nvPr/>
        </p:nvSpPr>
        <p:spPr>
          <a:xfrm>
            <a:off x="7421879" y="5004079"/>
            <a:ext cx="4343400" cy="102616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C627A8B-8FCD-8CFB-50DB-BB4A06819791}"/>
              </a:ext>
            </a:extLst>
          </p:cNvPr>
          <p:cNvCxnSpPr>
            <a:cxnSpLocks/>
          </p:cNvCxnSpPr>
          <p:nvPr/>
        </p:nvCxnSpPr>
        <p:spPr>
          <a:xfrm>
            <a:off x="5635962" y="3225800"/>
            <a:ext cx="1426865" cy="0"/>
          </a:xfrm>
          <a:prstGeom prst="straightConnector1">
            <a:avLst/>
          </a:prstGeom>
          <a:ln w="76200">
            <a:solidFill>
              <a:srgbClr val="163E6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6E0CB4E-94FB-9B65-0BA0-58598A1FE199}"/>
              </a:ext>
            </a:extLst>
          </p:cNvPr>
          <p:cNvCxnSpPr>
            <a:cxnSpLocks/>
          </p:cNvCxnSpPr>
          <p:nvPr/>
        </p:nvCxnSpPr>
        <p:spPr>
          <a:xfrm>
            <a:off x="5635962" y="4371480"/>
            <a:ext cx="1426865" cy="0"/>
          </a:xfrm>
          <a:prstGeom prst="straightConnector1">
            <a:avLst/>
          </a:prstGeom>
          <a:ln w="76200">
            <a:solidFill>
              <a:srgbClr val="F7E1F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6A305CC-3C4E-E6D9-0F3F-21161FDA66A9}"/>
              </a:ext>
            </a:extLst>
          </p:cNvPr>
          <p:cNvCxnSpPr>
            <a:cxnSpLocks/>
          </p:cNvCxnSpPr>
          <p:nvPr/>
        </p:nvCxnSpPr>
        <p:spPr>
          <a:xfrm>
            <a:off x="5635962" y="5517159"/>
            <a:ext cx="1426865" cy="0"/>
          </a:xfrm>
          <a:prstGeom prst="straightConnector1">
            <a:avLst/>
          </a:prstGeom>
          <a:ln w="76200">
            <a:solidFill>
              <a:srgbClr val="3A3A3A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8B3123F5-E671-E429-2D02-28D5923E1FBC}"/>
              </a:ext>
            </a:extLst>
          </p:cNvPr>
          <p:cNvSpPr txBox="1"/>
          <p:nvPr/>
        </p:nvSpPr>
        <p:spPr>
          <a:xfrm>
            <a:off x="838200" y="6292820"/>
            <a:ext cx="73914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Contrast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checker: 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https://webaim.org/resources/contrastchecker/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37700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71407A-48D3-4EAF-A0F0-BCDAA9C84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D010E905-AB5E-CFD3-4C5F-99295FB7F3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0383BC6-3B70-102B-478D-0DEE9ACB2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 what do we do?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866635D-3CF3-C002-6B07-AEC245F61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9895E089-9DC0-AAA2-E7BB-46C0498E3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5215788"/>
          </a:xfrm>
        </p:spPr>
        <p:txBody>
          <a:bodyPr>
            <a:normAutofit/>
          </a:bodyPr>
          <a:lstStyle/>
          <a:p>
            <a:r>
              <a:rPr lang="en-US" dirty="0"/>
              <a:t>Our job is to </a:t>
            </a:r>
            <a:r>
              <a:rPr lang="en-US" dirty="0" err="1"/>
              <a:t>analyse</a:t>
            </a:r>
            <a:r>
              <a:rPr lang="en-US" dirty="0"/>
              <a:t> the current treads in health indicators in the region, and guide/help decision makers to improve the situation</a:t>
            </a:r>
          </a:p>
          <a:p>
            <a:pPr lvl="1"/>
            <a:r>
              <a:rPr lang="en-US" dirty="0"/>
              <a:t>An intervention idea was to implement </a:t>
            </a:r>
            <a:r>
              <a:rPr lang="en-US" dirty="0">
                <a:solidFill>
                  <a:srgbClr val="0E93C8"/>
                </a:solidFill>
              </a:rPr>
              <a:t>motivational interviewing</a:t>
            </a:r>
            <a:r>
              <a:rPr lang="en-US" dirty="0"/>
              <a:t> about vaccines in maternities</a:t>
            </a:r>
          </a:p>
          <a:p>
            <a:pPr lvl="1"/>
            <a:r>
              <a:rPr lang="en-US" dirty="0"/>
              <a:t>This has a positive effect on vaccine hesitancy, a key factor in vaccination refusal or delays </a:t>
            </a:r>
          </a:p>
          <a:p>
            <a:pPr lvl="1"/>
            <a:r>
              <a:rPr lang="en-US" dirty="0"/>
              <a:t>We already did this, and know that it works, but we wanted to implement this at a larger scale</a:t>
            </a:r>
          </a:p>
          <a:p>
            <a:pPr lvl="1"/>
            <a:r>
              <a:rPr lang="en-US" dirty="0"/>
              <a:t>Our findings about vaccination delays and insufficient vaccination coverage would strongly support our case</a:t>
            </a:r>
          </a:p>
          <a:p>
            <a:r>
              <a:rPr lang="en-US" dirty="0"/>
              <a:t>We had to meet important people at the regional level to talk about this </a:t>
            </a:r>
            <a:r>
              <a:rPr lang="en-US" dirty="0" err="1"/>
              <a:t>programme</a:t>
            </a:r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9" name="Picture 10">
            <a:extLst>
              <a:ext uri="{FF2B5EF4-FFF2-40B4-BE49-F238E27FC236}">
                <a16:creationId xmlns:a16="http://schemas.microsoft.com/office/drawing/2014/main" id="{DF51DCC5-7B57-8D0E-216F-F66A1B04F76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3081662" y="5963320"/>
            <a:ext cx="575937" cy="786059"/>
          </a:xfrm>
          <a:prstGeom prst="rect">
            <a:avLst/>
          </a:prstGeom>
        </p:spPr>
      </p:pic>
      <p:pic>
        <p:nvPicPr>
          <p:cNvPr id="12" name="Picture 10">
            <a:extLst>
              <a:ext uri="{FF2B5EF4-FFF2-40B4-BE49-F238E27FC236}">
                <a16:creationId xmlns:a16="http://schemas.microsoft.com/office/drawing/2014/main" id="{52DD13B8-A567-7A06-88B6-8081D47528F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3767464" y="5963319"/>
            <a:ext cx="575937" cy="786059"/>
          </a:xfrm>
          <a:prstGeom prst="rect">
            <a:avLst/>
          </a:prstGeom>
        </p:spPr>
      </p:pic>
      <p:pic>
        <p:nvPicPr>
          <p:cNvPr id="13" name="Picture 10">
            <a:extLst>
              <a:ext uri="{FF2B5EF4-FFF2-40B4-BE49-F238E27FC236}">
                <a16:creationId xmlns:a16="http://schemas.microsoft.com/office/drawing/2014/main" id="{8C04E26D-55FD-BBE4-F563-5013AD15006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4419599" y="5963321"/>
            <a:ext cx="575937" cy="786059"/>
          </a:xfrm>
          <a:prstGeom prst="rect">
            <a:avLst/>
          </a:prstGeom>
        </p:spPr>
      </p:pic>
      <p:pic>
        <p:nvPicPr>
          <p:cNvPr id="14" name="Picture 10">
            <a:extLst>
              <a:ext uri="{FF2B5EF4-FFF2-40B4-BE49-F238E27FC236}">
                <a16:creationId xmlns:a16="http://schemas.microsoft.com/office/drawing/2014/main" id="{968E055D-5553-79D1-9CFB-443094BAC7D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5105401" y="5963320"/>
            <a:ext cx="575937" cy="78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54140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528AF9-E6E8-99B3-EBFC-AEA297059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E8B8E463-09DE-39B5-DDE6-9E2D04974E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C89D638-F003-0DDA-127E-AE64184FB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Capturing attention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A1F82F7-4FD8-6FAC-3F78-4EADB51DB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80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02E34B-A52F-A042-A8ED-2DD575904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061565"/>
          </a:xfrm>
        </p:spPr>
        <p:txBody>
          <a:bodyPr/>
          <a:lstStyle/>
          <a:p>
            <a:r>
              <a:rPr lang="en-GB" dirty="0"/>
              <a:t>If you want your audience attention to focus somewhere, add </a:t>
            </a:r>
            <a:r>
              <a:rPr lang="en-GB" dirty="0">
                <a:solidFill>
                  <a:srgbClr val="0E93C8"/>
                </a:solidFill>
              </a:rPr>
              <a:t>contrast</a:t>
            </a:r>
            <a:r>
              <a:rPr lang="en-GB" dirty="0"/>
              <a:t>. Well known thing in the visual arts.</a:t>
            </a:r>
            <a:endParaRPr lang="en-GB" dirty="0">
              <a:solidFill>
                <a:srgbClr val="0E93C8"/>
              </a:solidFill>
            </a:endParaRPr>
          </a:p>
        </p:txBody>
      </p:sp>
      <p:pic>
        <p:nvPicPr>
          <p:cNvPr id="6" name="Image 5" descr="Une image contenant peinture, intérieur, Visage humain, habits&#10;&#10;Description générée automatiquement">
            <a:extLst>
              <a:ext uri="{FF2B5EF4-FFF2-40B4-BE49-F238E27FC236}">
                <a16:creationId xmlns:a16="http://schemas.microsoft.com/office/drawing/2014/main" id="{660E8068-8FCB-14C6-B219-3E7512332A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88" b="5655"/>
          <a:stretch/>
        </p:blipFill>
        <p:spPr>
          <a:xfrm>
            <a:off x="454622" y="2815989"/>
            <a:ext cx="4328836" cy="3476624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C12E1307-D3E7-2076-C952-72AAC25AB8B0}"/>
              </a:ext>
            </a:extLst>
          </p:cNvPr>
          <p:cNvCxnSpPr>
            <a:cxnSpLocks/>
          </p:cNvCxnSpPr>
          <p:nvPr/>
        </p:nvCxnSpPr>
        <p:spPr>
          <a:xfrm flipH="1">
            <a:off x="2788467" y="3511566"/>
            <a:ext cx="1620571" cy="381424"/>
          </a:xfrm>
          <a:prstGeom prst="straightConnector1">
            <a:avLst/>
          </a:prstGeom>
          <a:ln>
            <a:solidFill>
              <a:srgbClr val="7F64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28084BEB-C742-FF75-E8E8-DA6E0F0E96A0}"/>
              </a:ext>
            </a:extLst>
          </p:cNvPr>
          <p:cNvCxnSpPr>
            <a:cxnSpLocks/>
          </p:cNvCxnSpPr>
          <p:nvPr/>
        </p:nvCxnSpPr>
        <p:spPr>
          <a:xfrm flipH="1">
            <a:off x="3041052" y="4077816"/>
            <a:ext cx="744911" cy="0"/>
          </a:xfrm>
          <a:prstGeom prst="straightConnector1">
            <a:avLst/>
          </a:prstGeom>
          <a:ln>
            <a:solidFill>
              <a:srgbClr val="7F64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1E1E3233-CD52-AD84-E6A4-C25CA4F4DA7B}"/>
              </a:ext>
            </a:extLst>
          </p:cNvPr>
          <p:cNvCxnSpPr>
            <a:cxnSpLocks/>
          </p:cNvCxnSpPr>
          <p:nvPr/>
        </p:nvCxnSpPr>
        <p:spPr>
          <a:xfrm flipH="1">
            <a:off x="2924269" y="4544886"/>
            <a:ext cx="861694" cy="0"/>
          </a:xfrm>
          <a:prstGeom prst="straightConnector1">
            <a:avLst/>
          </a:prstGeom>
          <a:ln>
            <a:solidFill>
              <a:srgbClr val="7F64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6">
            <a:extLst>
              <a:ext uri="{FF2B5EF4-FFF2-40B4-BE49-F238E27FC236}">
                <a16:creationId xmlns:a16="http://schemas.microsoft.com/office/drawing/2014/main" id="{133693D6-2B83-97BC-689C-5461FD67DEB1}"/>
              </a:ext>
            </a:extLst>
          </p:cNvPr>
          <p:cNvSpPr txBox="1">
            <a:spLocks/>
          </p:cNvSpPr>
          <p:nvPr/>
        </p:nvSpPr>
        <p:spPr>
          <a:xfrm>
            <a:off x="454622" y="6327217"/>
            <a:ext cx="4343400" cy="5307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Focus on light (+ lines)</a:t>
            </a:r>
            <a:endParaRPr lang="en-GB" dirty="0">
              <a:solidFill>
                <a:srgbClr val="0E93C8"/>
              </a:solidFill>
            </a:endParaRPr>
          </a:p>
        </p:txBody>
      </p:sp>
      <p:pic>
        <p:nvPicPr>
          <p:cNvPr id="19" name="Image 18" descr="Une image contenant Visage humain, art, peinture, personne&#10;&#10;Description générée automatiquement">
            <a:extLst>
              <a:ext uri="{FF2B5EF4-FFF2-40B4-BE49-F238E27FC236}">
                <a16:creationId xmlns:a16="http://schemas.microsoft.com/office/drawing/2014/main" id="{9F758B15-B96B-EDB4-C67D-A417AFE4C0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381" y="2815989"/>
            <a:ext cx="3474169" cy="3476624"/>
          </a:xfrm>
          <a:prstGeom prst="rect">
            <a:avLst/>
          </a:prstGeom>
        </p:spPr>
      </p:pic>
      <p:sp>
        <p:nvSpPr>
          <p:cNvPr id="20" name="Ellipse 19">
            <a:extLst>
              <a:ext uri="{FF2B5EF4-FFF2-40B4-BE49-F238E27FC236}">
                <a16:creationId xmlns:a16="http://schemas.microsoft.com/office/drawing/2014/main" id="{FA267F63-87F1-7D8D-AB43-ACA9F73083F0}"/>
              </a:ext>
            </a:extLst>
          </p:cNvPr>
          <p:cNvSpPr/>
          <p:nvPr/>
        </p:nvSpPr>
        <p:spPr>
          <a:xfrm>
            <a:off x="923924" y="3868855"/>
            <a:ext cx="1952626" cy="1450857"/>
          </a:xfrm>
          <a:prstGeom prst="ellipse">
            <a:avLst/>
          </a:prstGeom>
          <a:noFill/>
          <a:ln>
            <a:solidFill>
              <a:srgbClr val="7F64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1FA991CA-DD15-F1E1-4821-404C17949323}"/>
              </a:ext>
            </a:extLst>
          </p:cNvPr>
          <p:cNvSpPr/>
          <p:nvPr/>
        </p:nvSpPr>
        <p:spPr>
          <a:xfrm>
            <a:off x="7758820" y="2752252"/>
            <a:ext cx="1276538" cy="1450857"/>
          </a:xfrm>
          <a:prstGeom prst="ellipse">
            <a:avLst/>
          </a:prstGeom>
          <a:noFill/>
          <a:ln>
            <a:solidFill>
              <a:srgbClr val="FEC1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Content Placeholder 6">
            <a:extLst>
              <a:ext uri="{FF2B5EF4-FFF2-40B4-BE49-F238E27FC236}">
                <a16:creationId xmlns:a16="http://schemas.microsoft.com/office/drawing/2014/main" id="{1637A0B8-8B4D-0ABD-3E0C-7D091725A334}"/>
              </a:ext>
            </a:extLst>
          </p:cNvPr>
          <p:cNvSpPr txBox="1">
            <a:spLocks/>
          </p:cNvSpPr>
          <p:nvPr/>
        </p:nvSpPr>
        <p:spPr>
          <a:xfrm>
            <a:off x="6260381" y="6327216"/>
            <a:ext cx="4343400" cy="5307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Colour contrast</a:t>
            </a:r>
            <a:endParaRPr lang="en-GB" dirty="0">
              <a:solidFill>
                <a:srgbClr val="0E93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62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 animBg="1"/>
      <p:bldP spid="8" grpId="0" animBg="1"/>
      <p:bldP spid="21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2EFCCA-2D9E-B67E-1EA6-E7416959D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C0071B0-CA53-943A-6D43-C0E96790F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A2BA317-9CBA-DCE1-0745-97191520F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Capturing attention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B46FE69-C9C9-BB0A-7E8A-49FE442CB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81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8EB589-A029-42B3-7C41-214EA50C2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061565"/>
          </a:xfrm>
        </p:spPr>
        <p:txBody>
          <a:bodyPr/>
          <a:lstStyle/>
          <a:p>
            <a:r>
              <a:rPr lang="en-GB" dirty="0"/>
              <a:t>It’s an easy trick.</a:t>
            </a:r>
            <a:endParaRPr lang="en-GB" dirty="0">
              <a:solidFill>
                <a:srgbClr val="0E93C8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C0BF5A-013F-32D2-DCD7-76C2FD9919BE}"/>
              </a:ext>
            </a:extLst>
          </p:cNvPr>
          <p:cNvSpPr/>
          <p:nvPr/>
        </p:nvSpPr>
        <p:spPr>
          <a:xfrm>
            <a:off x="989279" y="2817514"/>
            <a:ext cx="3043827" cy="30131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7DE3A252-11C1-E776-9CC1-5B2F7CED0269}"/>
              </a:ext>
            </a:extLst>
          </p:cNvPr>
          <p:cNvSpPr/>
          <p:nvPr/>
        </p:nvSpPr>
        <p:spPr>
          <a:xfrm>
            <a:off x="3060871" y="3238877"/>
            <a:ext cx="380246" cy="380246"/>
          </a:xfrm>
          <a:prstGeom prst="ellipse">
            <a:avLst/>
          </a:prstGeom>
          <a:solidFill>
            <a:srgbClr val="FD55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F38ACF56-AF75-8046-D27B-A8ED657940F3}"/>
              </a:ext>
            </a:extLst>
          </p:cNvPr>
          <p:cNvSpPr txBox="1">
            <a:spLocks/>
          </p:cNvSpPr>
          <p:nvPr/>
        </p:nvSpPr>
        <p:spPr>
          <a:xfrm>
            <a:off x="752569" y="5878324"/>
            <a:ext cx="4343400" cy="5307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Colour contrast + shape</a:t>
            </a:r>
          </a:p>
        </p:txBody>
      </p:sp>
      <p:sp>
        <p:nvSpPr>
          <p:cNvPr id="35" name="Content Placeholder 6">
            <a:extLst>
              <a:ext uri="{FF2B5EF4-FFF2-40B4-BE49-F238E27FC236}">
                <a16:creationId xmlns:a16="http://schemas.microsoft.com/office/drawing/2014/main" id="{87F2D5C7-68FB-B0E7-F7D1-060D0D5D06AB}"/>
              </a:ext>
            </a:extLst>
          </p:cNvPr>
          <p:cNvSpPr txBox="1">
            <a:spLocks/>
          </p:cNvSpPr>
          <p:nvPr/>
        </p:nvSpPr>
        <p:spPr>
          <a:xfrm>
            <a:off x="4905375" y="5889248"/>
            <a:ext cx="4648200" cy="5307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Grouping/lack of continuity</a:t>
            </a:r>
            <a:endParaRPr lang="en-GB" dirty="0">
              <a:solidFill>
                <a:srgbClr val="0E93C8"/>
              </a:solidFill>
            </a:endParaRPr>
          </a:p>
        </p:txBody>
      </p:sp>
      <p:pic>
        <p:nvPicPr>
          <p:cNvPr id="41" name="Image 40">
            <a:extLst>
              <a:ext uri="{FF2B5EF4-FFF2-40B4-BE49-F238E27FC236}">
                <a16:creationId xmlns:a16="http://schemas.microsoft.com/office/drawing/2014/main" id="{FC18DB17-524F-AFF5-3272-74869182783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" b="1704"/>
          <a:stretch/>
        </p:blipFill>
        <p:spPr>
          <a:xfrm>
            <a:off x="4783529" y="2498980"/>
            <a:ext cx="4228157" cy="340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2329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3EBB26-5AC4-5EF3-6457-342C5123A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CFF2DB96-1BB3-F668-136F-D72833FEFC5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2520492-7D99-286B-CF7A-4C3E29737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Capturing attention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2785954-F326-3B2D-E812-73C730F47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82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9776889-0EFE-29C9-49B3-BFB86F072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25751"/>
            <a:ext cx="10515600" cy="16700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u="sng" dirty="0">
                <a:latin typeface="Montserrat" panose="00000500000000000000" pitchFamily="2" charset="0"/>
              </a:rPr>
              <a:t>Also works with </a:t>
            </a:r>
            <a:r>
              <a:rPr lang="en-GB" sz="11100" u="sng" spc="-4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rPr>
              <a:t>TEXT</a:t>
            </a:r>
            <a:endParaRPr lang="en-GB" dirty="0">
              <a:solidFill>
                <a:schemeClr val="tx1">
                  <a:lumMod val="95000"/>
                  <a:lumOff val="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4244E9D-7BD7-4283-DDB7-39D4DA702964}"/>
              </a:ext>
            </a:extLst>
          </p:cNvPr>
          <p:cNvSpPr txBox="1"/>
          <p:nvPr/>
        </p:nvSpPr>
        <p:spPr>
          <a:xfrm>
            <a:off x="990600" y="41572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latin typeface="Montserrat" panose="00000500000000000000" pitchFamily="2" charset="0"/>
              </a:rPr>
              <a:t>(keep it soft though</a:t>
            </a:r>
            <a:r>
              <a:rPr lang="en-GB" sz="1600" dirty="0">
                <a:latin typeface="Montserrat" panose="00000500000000000000" pitchFamily="2" charset="0"/>
              </a:rPr>
              <a:t>)</a:t>
            </a:r>
            <a:endParaRPr lang="fr-FR" sz="1600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69AAB947-5D3C-5EE2-A3A9-EC407092A53B}"/>
              </a:ext>
            </a:extLst>
          </p:cNvPr>
          <p:cNvSpPr txBox="1">
            <a:spLocks/>
          </p:cNvSpPr>
          <p:nvPr/>
        </p:nvSpPr>
        <p:spPr>
          <a:xfrm>
            <a:off x="838200" y="5021074"/>
            <a:ext cx="4343400" cy="5307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Size contrast</a:t>
            </a:r>
          </a:p>
        </p:txBody>
      </p:sp>
    </p:spTree>
    <p:extLst>
      <p:ext uri="{BB962C8B-B14F-4D97-AF65-F5344CB8AC3E}">
        <p14:creationId xmlns:p14="http://schemas.microsoft.com/office/powerpoint/2010/main" val="26975946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BCF24-71AF-EE32-D3CD-C337E173F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A8F2BFF0-88B2-80DF-93BB-87B00D01281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3D3F552-8361-8B3B-A90A-C32B85B27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dataviz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44C034B-CED0-2679-B4A1-9B33F0B29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83</a:t>
            </a:fld>
            <a:endParaRPr lang="fr-FR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8C0C19C8-5869-7C19-FCE4-F475481DD72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8200" y="1690688"/>
            <a:ext cx="5801535" cy="3200847"/>
          </a:xfrm>
          <a:prstGeom prst="rect">
            <a:avLst/>
          </a:prstGeom>
        </p:spPr>
      </p:pic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5784DE63-921A-0D07-832E-68FCB9483D8D}"/>
              </a:ext>
            </a:extLst>
          </p:cNvPr>
          <p:cNvSpPr txBox="1">
            <a:spLocks/>
          </p:cNvSpPr>
          <p:nvPr/>
        </p:nvSpPr>
        <p:spPr>
          <a:xfrm>
            <a:off x="838200" y="5951706"/>
            <a:ext cx="8382000" cy="5307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From “Storytelling with data”. Size + colour contrast.</a:t>
            </a:r>
          </a:p>
        </p:txBody>
      </p:sp>
    </p:spTree>
    <p:extLst>
      <p:ext uri="{BB962C8B-B14F-4D97-AF65-F5344CB8AC3E}">
        <p14:creationId xmlns:p14="http://schemas.microsoft.com/office/powerpoint/2010/main" val="162604387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4A2718-5429-13C4-A39A-F343B3A61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6BDA342-EAAF-4004-D327-9E219011B38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F824FF5-455B-1643-3810-A771BC8DC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dataviz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2E582F4-DEF5-C228-FD2C-41A33E92E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84</a:t>
            </a:fld>
            <a:endParaRPr lang="fr-FR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A7D3DF46-E0FF-0A64-C4E8-5B9EC8152332}"/>
              </a:ext>
            </a:extLst>
          </p:cNvPr>
          <p:cNvSpPr txBox="1">
            <a:spLocks/>
          </p:cNvSpPr>
          <p:nvPr/>
        </p:nvSpPr>
        <p:spPr>
          <a:xfrm>
            <a:off x="838200" y="5951706"/>
            <a:ext cx="10515600" cy="5307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The colour trick will seem cheap after a while, but it works really well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C6A5484-DD66-3243-21F3-AC23EA8D540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3280" y="1661424"/>
            <a:ext cx="4428796" cy="358754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9F796D9-434E-D253-926D-CBEA0BFA2F1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2146"/>
          <a:stretch/>
        </p:blipFill>
        <p:spPr>
          <a:xfrm>
            <a:off x="5660988" y="1931451"/>
            <a:ext cx="4092611" cy="331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04001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BDEA9-BD8E-23B3-A52D-DE64679D2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4554FEE5-1C30-0F2B-069F-BD0998F52D0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92B9B40-4D6E-495F-5391-FC021665D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dataviz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8F094D2-50A5-0846-9D28-20461BAE0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85</a:t>
            </a:fld>
            <a:endParaRPr lang="fr-FR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215A7715-929F-B26F-E8E8-4835AC5569A5}"/>
              </a:ext>
            </a:extLst>
          </p:cNvPr>
          <p:cNvSpPr txBox="1">
            <a:spLocks/>
          </p:cNvSpPr>
          <p:nvPr/>
        </p:nvSpPr>
        <p:spPr>
          <a:xfrm>
            <a:off x="838200" y="5951706"/>
            <a:ext cx="10515600" cy="5307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It works on many data visualisations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A1E9A52-7122-39EC-1C3C-24F45612219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8200" y="1536103"/>
            <a:ext cx="6640220" cy="404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51037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CBC5C-CAE2-7C31-346F-FE72835379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C6ED9C61-20C7-2EF2-A7C6-3BDAAC3031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190F3A5-68E6-E030-65A2-B09571156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dataviz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72C3D82-C018-C045-D27F-389FB70D2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86</a:t>
            </a:fld>
            <a:endParaRPr lang="fr-FR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5177F67E-AB8B-7195-77BB-D18275A4F6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686226"/>
              </p:ext>
            </p:extLst>
          </p:nvPr>
        </p:nvGraphicFramePr>
        <p:xfrm>
          <a:off x="1014779" y="2031550"/>
          <a:ext cx="2606607" cy="29151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706">
                  <a:extLst>
                    <a:ext uri="{9D8B030D-6E8A-4147-A177-3AD203B41FA5}">
                      <a16:colId xmlns:a16="http://schemas.microsoft.com/office/drawing/2014/main" val="2419865856"/>
                    </a:ext>
                  </a:extLst>
                </a:gridCol>
                <a:gridCol w="963632">
                  <a:extLst>
                    <a:ext uri="{9D8B030D-6E8A-4147-A177-3AD203B41FA5}">
                      <a16:colId xmlns:a16="http://schemas.microsoft.com/office/drawing/2014/main" val="1737154849"/>
                    </a:ext>
                  </a:extLst>
                </a:gridCol>
                <a:gridCol w="620269">
                  <a:extLst>
                    <a:ext uri="{9D8B030D-6E8A-4147-A177-3AD203B41FA5}">
                      <a16:colId xmlns:a16="http://schemas.microsoft.com/office/drawing/2014/main" val="30265769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Variable</a:t>
                      </a:r>
                      <a:r>
                        <a:rPr lang="fr-FR" sz="1600" b="1" baseline="30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</a:t>
                      </a:r>
                      <a:endParaRPr lang="en-GB" sz="1600" b="1" baseline="30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N</a:t>
                      </a:r>
                      <a:endParaRPr lang="en-GB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%</a:t>
                      </a:r>
                      <a:endParaRPr lang="en-GB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841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Gender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443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Men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597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59.7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8032427"/>
                  </a:ext>
                </a:extLst>
              </a:tr>
              <a:tr h="568201">
                <a:tc>
                  <a:txBody>
                    <a:bodyPr/>
                    <a:lstStyle/>
                    <a:p>
                      <a:pPr marL="180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Women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403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40.3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2869543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Age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9263258"/>
                  </a:ext>
                </a:extLst>
              </a:tr>
              <a:tr h="179217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-50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363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36.3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9994244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50-59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rgbClr val="EB3636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417</a:t>
                      </a:r>
                      <a:endParaRPr lang="en-GB" sz="1600" dirty="0">
                        <a:solidFill>
                          <a:srgbClr val="EB3636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rgbClr val="EB3636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41.7</a:t>
                      </a:r>
                      <a:endParaRPr lang="en-GB" sz="1600" dirty="0">
                        <a:solidFill>
                          <a:srgbClr val="EB3636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2093083"/>
                  </a:ext>
                </a:extLst>
              </a:tr>
              <a:tr h="314723">
                <a:tc>
                  <a:txBody>
                    <a:bodyPr/>
                    <a:lstStyle/>
                    <a:p>
                      <a:pPr marL="180000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60+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220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22.0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3800958"/>
                  </a:ext>
                </a:extLst>
              </a:tr>
            </a:tbl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AE527D-4DD8-5C6F-9282-2F354F07B3D7}"/>
              </a:ext>
            </a:extLst>
          </p:cNvPr>
          <p:cNvSpPr txBox="1">
            <a:spLocks/>
          </p:cNvSpPr>
          <p:nvPr/>
        </p:nvSpPr>
        <p:spPr>
          <a:xfrm>
            <a:off x="838200" y="5203479"/>
            <a:ext cx="10515600" cy="5307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On tables too</a:t>
            </a:r>
          </a:p>
        </p:txBody>
      </p:sp>
    </p:spTree>
    <p:extLst>
      <p:ext uri="{BB962C8B-B14F-4D97-AF65-F5344CB8AC3E}">
        <p14:creationId xmlns:p14="http://schemas.microsoft.com/office/powerpoint/2010/main" val="315594389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672EEE-9935-32A9-40B9-4BF451EA2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70C6217C-8FC8-1CBC-CDA1-53243341FDE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DD38F5B-BDA0-BA4C-0DD0-E8BF3B64D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Last one I promise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A83B6D9-328A-8492-22FD-43B793F53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87</a:t>
            </a:fld>
            <a:endParaRPr lang="fr-FR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11411846-1083-12BD-ADFC-F23DA77358AF}"/>
              </a:ext>
            </a:extLst>
          </p:cNvPr>
          <p:cNvSpPr txBox="1">
            <a:spLocks/>
          </p:cNvSpPr>
          <p:nvPr/>
        </p:nvSpPr>
        <p:spPr>
          <a:xfrm>
            <a:off x="838200" y="5831419"/>
            <a:ext cx="10515600" cy="906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“Storytelling with data” shows great graphs. Notice how each paragraph applies to the more saturated bars.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8D270A0-6E0E-080D-DAEA-2EABF8F16E1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1988" y="1577283"/>
            <a:ext cx="8734424" cy="41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42993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5151D-7A5D-9FCD-2645-E3CA82F56C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AF1AE992-DDDA-E4D5-62A8-8B052C29CE8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2D87E27-6FAF-4391-457B-D9606B536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to do it on your graphs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D9DF422-F433-C0EB-FAA8-2EF3D7B35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88</a:t>
            </a:fld>
            <a:endParaRPr lang="fr-FR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FD8447CE-DC8F-F1DE-18A5-E89283E42DB2}"/>
              </a:ext>
            </a:extLst>
          </p:cNvPr>
          <p:cNvSpPr txBox="1">
            <a:spLocks/>
          </p:cNvSpPr>
          <p:nvPr/>
        </p:nvSpPr>
        <p:spPr>
          <a:xfrm>
            <a:off x="838200" y="1426453"/>
            <a:ext cx="10515600" cy="906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In a nutshell, modify “pre-attentive attributes”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DBB7FBD-5BCE-C12A-256C-5E150F33ED2C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85824" y="1968500"/>
            <a:ext cx="6581776" cy="438785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B17A11D5-0756-A90A-05A9-1DC591F6E6D1}"/>
              </a:ext>
            </a:extLst>
          </p:cNvPr>
          <p:cNvSpPr txBox="1">
            <a:spLocks/>
          </p:cNvSpPr>
          <p:nvPr/>
        </p:nvSpPr>
        <p:spPr>
          <a:xfrm>
            <a:off x="7848599" y="2055813"/>
            <a:ext cx="4238626" cy="4665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In graphs, the easiest one to use will be colour</a:t>
            </a:r>
          </a:p>
          <a:p>
            <a:r>
              <a:rPr lang="en-GB" dirty="0"/>
              <a:t>With text: colour and size</a:t>
            </a:r>
          </a:p>
          <a:p>
            <a:r>
              <a:rPr lang="en-GB" dirty="0"/>
              <a:t>Be mindful: some of these attributes (e.g. size) may be used to represent a variable</a:t>
            </a:r>
          </a:p>
          <a:p>
            <a:r>
              <a:rPr lang="en-GB" dirty="0"/>
              <a:t>Also, most of this must be done by manually…</a:t>
            </a:r>
          </a:p>
          <a:p>
            <a:r>
              <a:rPr lang="en-GB" dirty="0"/>
              <a:t>Use </a:t>
            </a:r>
            <a:r>
              <a:rPr lang="en-GB" dirty="0">
                <a:solidFill>
                  <a:srgbClr val="E76321"/>
                </a:solidFill>
              </a:rPr>
              <a:t>sparingly</a:t>
            </a:r>
          </a:p>
        </p:txBody>
      </p:sp>
    </p:spTree>
    <p:extLst>
      <p:ext uri="{BB962C8B-B14F-4D97-AF65-F5344CB8AC3E}">
        <p14:creationId xmlns:p14="http://schemas.microsoft.com/office/powerpoint/2010/main" val="142006981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EF7F6D-1EB1-B367-E391-1FA5D6460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AD55557-87A0-472B-DBA9-53477DD0C1D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538985C-2C50-D504-633B-FCF819FAB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scales for highlighting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3C4D547-A17D-A2E0-7772-404AA67B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89</a:t>
            </a:fld>
            <a:endParaRPr lang="fr-FR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4DCB3882-1E78-8336-ED41-B04DFD454FFC}"/>
              </a:ext>
            </a:extLst>
          </p:cNvPr>
          <p:cNvSpPr txBox="1">
            <a:spLocks/>
          </p:cNvSpPr>
          <p:nvPr/>
        </p:nvSpPr>
        <p:spPr>
          <a:xfrm>
            <a:off x="804983" y="4487159"/>
            <a:ext cx="9847306" cy="2092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You mostly saw shades of grey to represent “less interesting” data</a:t>
            </a:r>
            <a:endParaRPr lang="en-GB" dirty="0">
              <a:solidFill>
                <a:srgbClr val="E76321"/>
              </a:solidFill>
            </a:endParaRPr>
          </a:p>
          <a:p>
            <a:r>
              <a:rPr lang="en-GB" dirty="0"/>
              <a:t>You can use highly desaturated colours/pastel instead</a:t>
            </a:r>
          </a:p>
          <a:p>
            <a:r>
              <a:rPr lang="en-GB" dirty="0"/>
              <a:t>The darker, more saturated shades are seen as highlights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3574AE-D4EC-A07F-246F-0866798D2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983" y="1469330"/>
            <a:ext cx="6938841" cy="291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46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D3804-D4DC-5226-71DC-62086B8CD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C9EB83D5-1606-D06D-6991-92BB9498B78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650657F-8A68-A1DA-AADB-E1B60A5E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Meetings that go wrong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665FE11-72CF-EBDB-C1FC-57FC253C8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20BD5F13-328E-C3D1-FF24-209E3C93B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5215788"/>
          </a:xfrm>
        </p:spPr>
        <p:txBody>
          <a:bodyPr>
            <a:normAutofit/>
          </a:bodyPr>
          <a:lstStyle/>
          <a:p>
            <a:r>
              <a:rPr lang="en-US" dirty="0"/>
              <a:t>In a nutshell, it did not lead anywhere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Some outcomes will be </a:t>
            </a:r>
            <a:r>
              <a:rPr lang="en-US" dirty="0">
                <a:solidFill>
                  <a:srgbClr val="E76321"/>
                </a:solidFill>
              </a:rPr>
              <a:t>out of your control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Some people have a priori beliefs and just want the data to confirm it</a:t>
            </a:r>
          </a:p>
          <a:p>
            <a:pPr lvl="1"/>
            <a:r>
              <a:rPr lang="en-US" dirty="0"/>
              <a:t>Barriers that you do not know about: costs, politics…</a:t>
            </a:r>
          </a:p>
          <a:p>
            <a:pPr lvl="1"/>
            <a:r>
              <a:rPr lang="en-US" dirty="0"/>
              <a:t>Resistance to change</a:t>
            </a:r>
          </a:p>
          <a:p>
            <a:pPr lvl="1"/>
            <a:r>
              <a:rPr lang="en-US" dirty="0"/>
              <a:t>(Un)founded doubts about your analyses…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CD8D665C-423B-7881-831D-638A9EDB49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1408898" y="2230191"/>
            <a:ext cx="575937" cy="7860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87DD9BE-CFC0-EE20-F044-89034D360C2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2179333" y="2230192"/>
            <a:ext cx="575937" cy="786059"/>
          </a:xfrm>
          <a:prstGeom prst="rect">
            <a:avLst/>
          </a:prstGeom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148D55EC-86FD-AACA-BACA-81035AB7F11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2951611" y="2235341"/>
            <a:ext cx="575937" cy="786059"/>
          </a:xfrm>
          <a:prstGeom prst="rect">
            <a:avLst/>
          </a:prstGeom>
        </p:spPr>
      </p:pic>
      <p:pic>
        <p:nvPicPr>
          <p:cNvPr id="7" name="Picture 10">
            <a:extLst>
              <a:ext uri="{FF2B5EF4-FFF2-40B4-BE49-F238E27FC236}">
                <a16:creationId xmlns:a16="http://schemas.microsoft.com/office/drawing/2014/main" id="{694F2F5A-2F78-83A4-C945-E4A4C7B3330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3685121" y="2230191"/>
            <a:ext cx="575937" cy="786059"/>
          </a:xfrm>
          <a:prstGeom prst="rect">
            <a:avLst/>
          </a:prstGeom>
        </p:spPr>
      </p:pic>
      <p:pic>
        <p:nvPicPr>
          <p:cNvPr id="8" name="Picture 10">
            <a:extLst>
              <a:ext uri="{FF2B5EF4-FFF2-40B4-BE49-F238E27FC236}">
                <a16:creationId xmlns:a16="http://schemas.microsoft.com/office/drawing/2014/main" id="{3358A23D-9A01-5A32-F8E2-C00CB002761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1408898" y="3092679"/>
            <a:ext cx="575937" cy="786059"/>
          </a:xfrm>
          <a:prstGeom prst="rect">
            <a:avLst/>
          </a:prstGeom>
        </p:spPr>
      </p:pic>
      <p:pic>
        <p:nvPicPr>
          <p:cNvPr id="14" name="Picture 10">
            <a:extLst>
              <a:ext uri="{FF2B5EF4-FFF2-40B4-BE49-F238E27FC236}">
                <a16:creationId xmlns:a16="http://schemas.microsoft.com/office/drawing/2014/main" id="{1EA570BC-82F9-26E1-D824-A6DC75562D3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1408898" y="3955167"/>
            <a:ext cx="575937" cy="786059"/>
          </a:xfrm>
          <a:prstGeom prst="rect">
            <a:avLst/>
          </a:prstGeom>
        </p:spPr>
      </p:pic>
      <p:pic>
        <p:nvPicPr>
          <p:cNvPr id="15" name="Picture 10">
            <a:extLst>
              <a:ext uri="{FF2B5EF4-FFF2-40B4-BE49-F238E27FC236}">
                <a16:creationId xmlns:a16="http://schemas.microsoft.com/office/drawing/2014/main" id="{7E785024-2024-64CB-8CFA-F2121CBDD5F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2179333" y="3955168"/>
            <a:ext cx="575937" cy="786059"/>
          </a:xfrm>
          <a:prstGeom prst="rect">
            <a:avLst/>
          </a:prstGeom>
        </p:spPr>
      </p:pic>
      <p:pic>
        <p:nvPicPr>
          <p:cNvPr id="16" name="Picture 10">
            <a:extLst>
              <a:ext uri="{FF2B5EF4-FFF2-40B4-BE49-F238E27FC236}">
                <a16:creationId xmlns:a16="http://schemas.microsoft.com/office/drawing/2014/main" id="{7C714CAF-7025-4E95-F928-B7C105D8F3A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2951611" y="3960317"/>
            <a:ext cx="575937" cy="786059"/>
          </a:xfrm>
          <a:prstGeom prst="rect">
            <a:avLst/>
          </a:prstGeom>
        </p:spPr>
      </p:pic>
      <p:pic>
        <p:nvPicPr>
          <p:cNvPr id="17" name="Picture 10">
            <a:extLst>
              <a:ext uri="{FF2B5EF4-FFF2-40B4-BE49-F238E27FC236}">
                <a16:creationId xmlns:a16="http://schemas.microsoft.com/office/drawing/2014/main" id="{B1D860A6-130C-0C03-A86A-84A2EBBB49E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505" r="40625"/>
          <a:stretch/>
        </p:blipFill>
        <p:spPr>
          <a:xfrm>
            <a:off x="3685121" y="3955167"/>
            <a:ext cx="575937" cy="786059"/>
          </a:xfrm>
          <a:prstGeom prst="rect">
            <a:avLst/>
          </a:prstGeom>
        </p:spPr>
      </p:pic>
      <p:pic>
        <p:nvPicPr>
          <p:cNvPr id="19" name="Image 18" descr="Une image contenant habits, personne, jeans, Visage humain&#10;&#10;Description générée automatiquement">
            <a:extLst>
              <a:ext uri="{FF2B5EF4-FFF2-40B4-BE49-F238E27FC236}">
                <a16:creationId xmlns:a16="http://schemas.microsoft.com/office/drawing/2014/main" id="{1C8B5483-34A5-7575-CA25-437FC84BAC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47" r="11499" b="57347"/>
          <a:stretch/>
        </p:blipFill>
        <p:spPr>
          <a:xfrm>
            <a:off x="5961344" y="3460283"/>
            <a:ext cx="1113135" cy="989768"/>
          </a:xfrm>
          <a:prstGeom prst="rect">
            <a:avLst/>
          </a:prstGeom>
        </p:spPr>
      </p:pic>
      <p:grpSp>
        <p:nvGrpSpPr>
          <p:cNvPr id="23" name="Groupe 22">
            <a:extLst>
              <a:ext uri="{FF2B5EF4-FFF2-40B4-BE49-F238E27FC236}">
                <a16:creationId xmlns:a16="http://schemas.microsoft.com/office/drawing/2014/main" id="{006A72D9-910B-CD5C-DE8E-24DC933E6B8A}"/>
              </a:ext>
            </a:extLst>
          </p:cNvPr>
          <p:cNvGrpSpPr/>
          <p:nvPr/>
        </p:nvGrpSpPr>
        <p:grpSpPr>
          <a:xfrm>
            <a:off x="7069932" y="2565939"/>
            <a:ext cx="1601199" cy="1601199"/>
            <a:chOff x="6247400" y="2921708"/>
            <a:chExt cx="1490932" cy="1490932"/>
          </a:xfrm>
        </p:grpSpPr>
        <p:pic>
          <p:nvPicPr>
            <p:cNvPr id="21" name="Image 20" descr="Une image contenant texte, tableau blanc&#10;&#10;Description générée automatiquement">
              <a:extLst>
                <a:ext uri="{FF2B5EF4-FFF2-40B4-BE49-F238E27FC236}">
                  <a16:creationId xmlns:a16="http://schemas.microsoft.com/office/drawing/2014/main" id="{C6840563-8DFC-F088-0302-A2554779E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364319">
              <a:off x="6247400" y="2921708"/>
              <a:ext cx="1490932" cy="1490932"/>
            </a:xfrm>
            <a:prstGeom prst="rect">
              <a:avLst/>
            </a:prstGeom>
          </p:spPr>
        </p:pic>
        <p:pic>
          <p:nvPicPr>
            <p:cNvPr id="22" name="Image 21" descr="Une image contenant texte, capture d’écran, diagramme, ligne&#10;&#10;Description générée automatiquement">
              <a:extLst>
                <a:ext uri="{FF2B5EF4-FFF2-40B4-BE49-F238E27FC236}">
                  <a16:creationId xmlns:a16="http://schemas.microsoft.com/office/drawing/2014/main" id="{10BFE28C-8E4E-390C-0C10-15D0409D93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380914">
              <a:off x="6394113" y="3162700"/>
              <a:ext cx="1200355" cy="948964"/>
            </a:xfrm>
            <a:prstGeom prst="rect">
              <a:avLst/>
            </a:prstGeom>
          </p:spPr>
        </p:pic>
      </p:grpSp>
      <p:sp>
        <p:nvSpPr>
          <p:cNvPr id="24" name="ZoneTexte 23">
            <a:extLst>
              <a:ext uri="{FF2B5EF4-FFF2-40B4-BE49-F238E27FC236}">
                <a16:creationId xmlns:a16="http://schemas.microsoft.com/office/drawing/2014/main" id="{00EC09E2-0A49-189A-55A5-A8D239133467}"/>
              </a:ext>
            </a:extLst>
          </p:cNvPr>
          <p:cNvSpPr txBox="1"/>
          <p:nvPr/>
        </p:nvSpPr>
        <p:spPr>
          <a:xfrm>
            <a:off x="4418631" y="2424959"/>
            <a:ext cx="12636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Esteban" panose="02000000000000000000" pitchFamily="2" charset="0"/>
              </a:rPr>
              <a:t>“Nah.”</a:t>
            </a:r>
          </a:p>
        </p:txBody>
      </p:sp>
    </p:spTree>
    <p:extLst>
      <p:ext uri="{BB962C8B-B14F-4D97-AF65-F5344CB8AC3E}">
        <p14:creationId xmlns:p14="http://schemas.microsoft.com/office/powerpoint/2010/main" val="420334251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B424FB-542A-828B-46A3-189FBFFE0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E3F5F71A-4FDD-21B4-8E41-226E106E06D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CA8A750-9670-437F-0024-5BC138624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Big data graphs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16B657E-26BC-07C3-89F0-379633A42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90</a:t>
            </a:fld>
            <a:endParaRPr lang="fr-FR"/>
          </a:p>
        </p:txBody>
      </p:sp>
      <p:pic>
        <p:nvPicPr>
          <p:cNvPr id="10" name="Image 9" descr="Une image contenant capture d’écran, texte, Rectangle, cadre&#10;&#10;Description générée automatiquement">
            <a:extLst>
              <a:ext uri="{FF2B5EF4-FFF2-40B4-BE49-F238E27FC236}">
                <a16:creationId xmlns:a16="http://schemas.microsoft.com/office/drawing/2014/main" id="{B5C99679-AFC2-0DE7-DE69-6DB5DDEDE2A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690687"/>
            <a:ext cx="5860426" cy="5030787"/>
          </a:xfrm>
          <a:prstGeom prst="rect">
            <a:avLst/>
          </a:prstGeom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2DABCE27-B6E8-A9D5-797F-2CA456751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9163" y="2092629"/>
            <a:ext cx="4998450" cy="3861780"/>
          </a:xfrm>
        </p:spPr>
        <p:txBody>
          <a:bodyPr/>
          <a:lstStyle/>
          <a:p>
            <a:r>
              <a:rPr lang="en-GB" dirty="0"/>
              <a:t>This is a typical graph in </a:t>
            </a:r>
            <a:r>
              <a:rPr lang="en-GB" dirty="0">
                <a:solidFill>
                  <a:srgbClr val="E76321"/>
                </a:solidFill>
              </a:rPr>
              <a:t>big data</a:t>
            </a:r>
            <a:r>
              <a:rPr lang="en-GB" dirty="0"/>
              <a:t> (there are 2 million data points)</a:t>
            </a:r>
          </a:p>
          <a:p>
            <a:pPr lvl="1"/>
            <a:r>
              <a:rPr lang="en-GB" dirty="0"/>
              <a:t>It takes ages to render</a:t>
            </a:r>
          </a:p>
          <a:p>
            <a:pPr lvl="1"/>
            <a:r>
              <a:rPr lang="en-GB" dirty="0"/>
              <a:t>It is unreadable</a:t>
            </a:r>
          </a:p>
          <a:p>
            <a:pPr lvl="1"/>
            <a:r>
              <a:rPr lang="en-GB" dirty="0"/>
              <a:t>You can’t understand if there is an association or not</a:t>
            </a:r>
          </a:p>
          <a:p>
            <a:r>
              <a:rPr lang="en-GB" dirty="0"/>
              <a:t>What can you do?</a:t>
            </a:r>
          </a:p>
        </p:txBody>
      </p:sp>
    </p:spTree>
    <p:extLst>
      <p:ext uri="{BB962C8B-B14F-4D97-AF65-F5344CB8AC3E}">
        <p14:creationId xmlns:p14="http://schemas.microsoft.com/office/powerpoint/2010/main" val="237072681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F4E35-305C-0AFF-DB01-78DCE9468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F90FADC-E570-BD68-C17D-7D57766F2A1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CFDBD3A-1A0B-C0DC-E4B2-7BC8EF2DB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Big data graphs – Opacity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015FFA8-3273-D624-7834-503D004B3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91</a:t>
            </a:fld>
            <a:endParaRPr lang="fr-FR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C12F7229-3F6B-8E5F-3217-5BB27C0295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9163" y="2092629"/>
            <a:ext cx="4998450" cy="386178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The quickest is to reduce the opacity of the points</a:t>
            </a:r>
          </a:p>
          <a:p>
            <a:pPr lvl="1"/>
            <a:r>
              <a:rPr lang="en-GB" dirty="0"/>
              <a:t>E.g. : </a:t>
            </a:r>
            <a:r>
              <a:rPr lang="en-GB" dirty="0" err="1">
                <a:solidFill>
                  <a:srgbClr val="E76321"/>
                </a:solidFill>
              </a:rPr>
              <a:t>geom_point</a:t>
            </a:r>
            <a:r>
              <a:rPr lang="en-GB" dirty="0">
                <a:solidFill>
                  <a:srgbClr val="E76321"/>
                </a:solidFill>
              </a:rPr>
              <a:t>(alpha = 0.001)</a:t>
            </a:r>
          </a:p>
          <a:p>
            <a:pPr lvl="1"/>
            <a:r>
              <a:rPr lang="en-GB" dirty="0"/>
              <a:t>Each points will be “more transparent”</a:t>
            </a:r>
          </a:p>
          <a:p>
            <a:pPr lvl="1"/>
            <a:r>
              <a:rPr lang="en-GB" dirty="0"/>
              <a:t>But the overlapping ones will become more</a:t>
            </a:r>
          </a:p>
          <a:p>
            <a:r>
              <a:rPr lang="en-GB" dirty="0"/>
              <a:t>You may need to fine-tune the alpha coefficient depending on how much data there is</a:t>
            </a:r>
          </a:p>
          <a:p>
            <a:endParaRPr lang="en-GB" dirty="0"/>
          </a:p>
        </p:txBody>
      </p:sp>
      <p:pic>
        <p:nvPicPr>
          <p:cNvPr id="6" name="Image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F0017105-EFD7-4617-45E7-D713E6C16E9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53" y="1308515"/>
            <a:ext cx="6325483" cy="543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28369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998DF-1244-EB7B-104D-31EBD715A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758EAA33-4EC7-B876-8815-40632382A66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5E3DE8E-19D2-2A3D-8D2E-445A40A5B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Big data graphs – 1D binning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A293B8A-1A58-6C63-3FD5-5668D35D6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92</a:t>
            </a:fld>
            <a:endParaRPr lang="fr-FR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78EA7A3D-EA1B-2B01-E5F6-B910A1832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9163" y="2092629"/>
            <a:ext cx="4998450" cy="3861780"/>
          </a:xfrm>
        </p:spPr>
        <p:txBody>
          <a:bodyPr>
            <a:normAutofit/>
          </a:bodyPr>
          <a:lstStyle/>
          <a:p>
            <a:r>
              <a:rPr lang="en-GB" dirty="0"/>
              <a:t>Create percentiles of one of the axis (use </a:t>
            </a:r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ntile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()</a:t>
            </a:r>
            <a:r>
              <a:rPr lang="en-GB" dirty="0">
                <a:cs typeface="Fira Code" pitchFamily="1" charset="0"/>
              </a:rPr>
              <a:t>)</a:t>
            </a:r>
          </a:p>
          <a:p>
            <a:pPr lvl="1"/>
            <a:r>
              <a:rPr lang="en-GB" dirty="0">
                <a:cs typeface="Fira Code" pitchFamily="1" charset="0"/>
              </a:rPr>
              <a:t>Calculate the mean of the other axis for each percentile (use </a:t>
            </a:r>
            <a:r>
              <a:rPr lang="en-GB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group_by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() </a:t>
            </a:r>
            <a:r>
              <a:rPr lang="en-GB" dirty="0">
                <a:cs typeface="Fira Code" pitchFamily="1" charset="0"/>
              </a:rPr>
              <a:t>+ </a:t>
            </a:r>
            <a:r>
              <a:rPr lang="en-GB" dirty="0">
                <a:latin typeface="Fira Code" pitchFamily="1" charset="0"/>
                <a:ea typeface="Fira Code" pitchFamily="1" charset="0"/>
                <a:cs typeface="Fira Code" pitchFamily="1" charset="0"/>
              </a:rPr>
              <a:t>summarise()</a:t>
            </a:r>
            <a:r>
              <a:rPr lang="en-GB" dirty="0">
                <a:cs typeface="Fira Code" pitchFamily="1" charset="0"/>
              </a:rPr>
              <a:t>)</a:t>
            </a:r>
            <a:endParaRPr lang="en-GB" dirty="0"/>
          </a:p>
          <a:p>
            <a:r>
              <a:rPr lang="en-GB" dirty="0"/>
              <a:t>The estimates might be less precise at extreme percentiles</a:t>
            </a:r>
          </a:p>
          <a:p>
            <a:pPr lvl="1"/>
            <a:r>
              <a:rPr lang="en-GB" dirty="0"/>
              <a:t>Also you can compute confidence interval</a:t>
            </a:r>
          </a:p>
          <a:p>
            <a:endParaRPr lang="en-GB" dirty="0"/>
          </a:p>
        </p:txBody>
      </p:sp>
      <p:pic>
        <p:nvPicPr>
          <p:cNvPr id="7" name="Image 6" descr="Une image contenant ligne, Tracé, diagramme, texte&#10;&#10;Description générée automatiquement">
            <a:extLst>
              <a:ext uri="{FF2B5EF4-FFF2-40B4-BE49-F238E27FC236}">
                <a16:creationId xmlns:a16="http://schemas.microsoft.com/office/drawing/2014/main" id="{A4BE3752-B76E-5FCE-FDC0-30AE7E76F63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87" y="1587707"/>
            <a:ext cx="5980389" cy="5133768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8E009136-CEBA-239B-D4BE-DB996F421CD5}"/>
              </a:ext>
            </a:extLst>
          </p:cNvPr>
          <p:cNvSpPr/>
          <p:nvPr/>
        </p:nvSpPr>
        <p:spPr>
          <a:xfrm>
            <a:off x="613749" y="5167313"/>
            <a:ext cx="1186004" cy="1070526"/>
          </a:xfrm>
          <a:prstGeom prst="ellipse">
            <a:avLst/>
          </a:prstGeom>
          <a:noFill/>
          <a:ln>
            <a:solidFill>
              <a:srgbClr val="E763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6F77C617-C328-F7CD-3A18-C1838BE5DC2D}"/>
              </a:ext>
            </a:extLst>
          </p:cNvPr>
          <p:cNvSpPr/>
          <p:nvPr/>
        </p:nvSpPr>
        <p:spPr>
          <a:xfrm>
            <a:off x="5357961" y="1690688"/>
            <a:ext cx="1186004" cy="1222582"/>
          </a:xfrm>
          <a:prstGeom prst="ellipse">
            <a:avLst/>
          </a:prstGeom>
          <a:noFill/>
          <a:ln>
            <a:solidFill>
              <a:srgbClr val="E763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C0040B8-2CCF-9642-8609-AE52B2A2DCF8}"/>
              </a:ext>
            </a:extLst>
          </p:cNvPr>
          <p:cNvSpPr txBox="1">
            <a:spLocks/>
          </p:cNvSpPr>
          <p:nvPr/>
        </p:nvSpPr>
        <p:spPr>
          <a:xfrm>
            <a:off x="1960497" y="5533343"/>
            <a:ext cx="2287782" cy="506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rgbClr val="E76321"/>
                </a:solidFill>
              </a:rPr>
              <a:t>Noise I think?</a:t>
            </a:r>
          </a:p>
        </p:txBody>
      </p:sp>
    </p:spTree>
    <p:extLst>
      <p:ext uri="{BB962C8B-B14F-4D97-AF65-F5344CB8AC3E}">
        <p14:creationId xmlns:p14="http://schemas.microsoft.com/office/powerpoint/2010/main" val="279640004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ED538-D738-7CEF-DAFF-0C719537E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D8FAA101-C1B4-F1B9-69A4-77B849FACD9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2D816D2-A940-FBD4-D57A-C1F24A9A2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Big data graphs – 2D densities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66BA2FA-D152-0931-C608-8C0C06659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93</a:t>
            </a:fld>
            <a:endParaRPr lang="fr-FR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CA4E2FC-751F-99CA-C506-BDB5B17D8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9163" y="2092629"/>
            <a:ext cx="4998450" cy="3861780"/>
          </a:xfrm>
        </p:spPr>
        <p:txBody>
          <a:bodyPr>
            <a:normAutofit/>
          </a:bodyPr>
          <a:lstStyle/>
          <a:p>
            <a:r>
              <a:rPr lang="en-GB" dirty="0"/>
              <a:t>Automatically divides the plane in </a:t>
            </a:r>
            <a:r>
              <a:rPr lang="en-GB" i="1" dirty="0"/>
              <a:t>n</a:t>
            </a:r>
            <a:r>
              <a:rPr lang="en-GB" dirty="0"/>
              <a:t> bins (i.e. rectangles) and count the number of points in that bin</a:t>
            </a:r>
          </a:p>
          <a:p>
            <a:r>
              <a:rPr lang="en-GB" dirty="0"/>
              <a:t>100 bins here</a:t>
            </a:r>
          </a:p>
          <a:p>
            <a:r>
              <a:rPr lang="en-GB" dirty="0"/>
              <a:t>It’s a clearer than using opacity (but uglier)</a:t>
            </a:r>
          </a:p>
          <a:p>
            <a:endParaRPr lang="en-GB" dirty="0"/>
          </a:p>
        </p:txBody>
      </p:sp>
      <p:pic>
        <p:nvPicPr>
          <p:cNvPr id="6" name="Image 5" descr="Une image contenant texte, capture d’écran, Rectangle&#10;&#10;Description générée automatiquement">
            <a:extLst>
              <a:ext uri="{FF2B5EF4-FFF2-40B4-BE49-F238E27FC236}">
                <a16:creationId xmlns:a16="http://schemas.microsoft.com/office/drawing/2014/main" id="{E4163F59-FF50-4677-7816-E43B004FD6B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87" y="1616871"/>
            <a:ext cx="5946416" cy="5104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58979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B4C6A6-B633-576A-6305-861B2C6DD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2F26525-171C-0A9A-931F-6626E1E11D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1E1E74C-431C-2C2E-2B30-84737E9CA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Graphs: static vs. interactive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ADC6DF5-3AB8-A502-A8CB-9E3FD1C32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94</a:t>
            </a:fld>
            <a:endParaRPr lang="fr-F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4A3760C-1B5F-05AA-3D1A-500D45017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17953" y="449497"/>
            <a:ext cx="994292" cy="994292"/>
          </a:xfrm>
        </p:spPr>
      </p:pic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24166141-C504-EA36-D7EE-C01EA69AD01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Let’s introduce </a:t>
            </a:r>
            <a:r>
              <a:rPr lang="en-GB" dirty="0">
                <a:solidFill>
                  <a:srgbClr val="31A8FF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plotly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 (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  <a:hlinkClick r:id="rId6"/>
              </a:rPr>
              <a:t>website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)</a:t>
            </a: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This is an alternative graphing library to </a:t>
            </a:r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ggplot</a:t>
            </a:r>
            <a:endParaRPr lang="en-GB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The advantage: its graphs are </a:t>
            </a:r>
            <a:r>
              <a:rPr lang="en-GB" dirty="0">
                <a:solidFill>
                  <a:srgbClr val="31A8FF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interactive</a:t>
            </a:r>
          </a:p>
          <a:p>
            <a:pPr lvl="1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You can pan, move and zoom on the graph</a:t>
            </a:r>
          </a:p>
          <a:p>
            <a:pPr lvl="1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Hovering with the mouse over a data point can give information about it (position, group…), or additional information of your choosing.</a:t>
            </a:r>
          </a:p>
          <a:p>
            <a:endParaRPr lang="en-GB" dirty="0">
              <a:solidFill>
                <a:srgbClr val="31A8FF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The easiest way to use is to create a </a:t>
            </a:r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ggplot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 graph first, then to use the </a:t>
            </a:r>
            <a:r>
              <a:rPr lang="en-GB" dirty="0" err="1">
                <a:solidFill>
                  <a:srgbClr val="31A8FF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ggplotly</a:t>
            </a:r>
            <a:r>
              <a:rPr lang="en-GB" dirty="0">
                <a:solidFill>
                  <a:srgbClr val="31A8FF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()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 function on it.</a:t>
            </a:r>
          </a:p>
          <a:p>
            <a:pPr lvl="1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This will make the graph interactive</a:t>
            </a:r>
          </a:p>
        </p:txBody>
      </p:sp>
    </p:spTree>
    <p:extLst>
      <p:ext uri="{BB962C8B-B14F-4D97-AF65-F5344CB8AC3E}">
        <p14:creationId xmlns:p14="http://schemas.microsoft.com/office/powerpoint/2010/main" val="423553738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F78F5-CEED-D9A2-D8FF-B762F7470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6CB2A20-1B32-5B4E-4A24-22C7282839E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D55D27E-3C2E-FF5F-7F9B-72163228D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Graphs: static vs. interactive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ED091AA-94AE-946C-BA7F-18C01B8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95</a:t>
            </a:fld>
            <a:endParaRPr lang="fr-F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A443DE9-45A7-2D65-B118-C31527C4F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17953" y="449497"/>
            <a:ext cx="994292" cy="994292"/>
          </a:xfrm>
        </p:spPr>
      </p:pic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498952E2-FFF7-AFDE-F70D-EA4161477DFA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Great in the context of interactive tools (e.g. dashboards)</a:t>
            </a: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Useless for written reports, and for most presentations</a:t>
            </a:r>
          </a:p>
          <a:p>
            <a:pPr lvl="1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You’re better off using </a:t>
            </a:r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ggplot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, you will find more documentation and additional packages for it</a:t>
            </a:r>
          </a:p>
        </p:txBody>
      </p:sp>
    </p:spTree>
    <p:extLst>
      <p:ext uri="{BB962C8B-B14F-4D97-AF65-F5344CB8AC3E}">
        <p14:creationId xmlns:p14="http://schemas.microsoft.com/office/powerpoint/2010/main" val="252813058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D5A2A3-8A08-B368-67C5-A95DA54A3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6BED0EA-A84D-46E3-10E3-A8097B5CE43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92596BF-2473-FFBE-0707-547E7D247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3D plots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42ECBA4-DBCD-F1BA-7E16-FEAFC3CF4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96</a:t>
            </a:fld>
            <a:endParaRPr lang="fr-FR"/>
          </a:p>
        </p:txBody>
      </p:sp>
      <p:pic>
        <p:nvPicPr>
          <p:cNvPr id="3" name="Content Placeholder 8">
            <a:extLst>
              <a:ext uri="{FF2B5EF4-FFF2-40B4-BE49-F238E27FC236}">
                <a16:creationId xmlns:a16="http://schemas.microsoft.com/office/drawing/2014/main" id="{F147B95B-F41F-9157-5C4A-B9A86EE526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46254" y="449497"/>
            <a:ext cx="994292" cy="994292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5909492-B7E4-C761-A84B-0E0ED7768EA2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Plotly offers the possibility of creating 3D plots</a:t>
            </a: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Interactive examples 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  <a:hlinkClick r:id="rId6"/>
              </a:rPr>
              <a:t>here</a:t>
            </a:r>
            <a:endParaRPr lang="en-GB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n-GB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Easy to do: you can specify a </a:t>
            </a:r>
            <a:r>
              <a:rPr lang="en-GB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z 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variable in the </a:t>
            </a:r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plot_ly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() function</a:t>
            </a: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It is </a:t>
            </a:r>
            <a:r>
              <a:rPr lang="en-GB" dirty="0">
                <a:solidFill>
                  <a:srgbClr val="E7632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hard to read 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though (because you must manipulate the cube), and of course because it must be interactive to be understood, this limits its usages</a:t>
            </a: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Maybe only consider a 3D graph when a 2D graph cannot give enough information</a:t>
            </a:r>
          </a:p>
        </p:txBody>
      </p:sp>
    </p:spTree>
    <p:extLst>
      <p:ext uri="{BB962C8B-B14F-4D97-AF65-F5344CB8AC3E}">
        <p14:creationId xmlns:p14="http://schemas.microsoft.com/office/powerpoint/2010/main" val="233985929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9195B-D47E-7563-AA9A-CBBA421ED7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C057243-A1C1-DD59-2444-E392C89C2F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705FE06-EE86-127E-1830-54170A813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Exporting and modifying graphs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B598E32-9C32-3D55-3A8E-A1A1E6C46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97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7EA6DD-6BBD-14DA-E92C-253C5FA48165}"/>
              </a:ext>
            </a:extLst>
          </p:cNvPr>
          <p:cNvSpPr txBox="1">
            <a:spLocks/>
          </p:cNvSpPr>
          <p:nvPr/>
        </p:nvSpPr>
        <p:spPr>
          <a:xfrm>
            <a:off x="778213" y="1690687"/>
            <a:ext cx="11042311" cy="3900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Packages and Excel are good and all, but sometimes you will want to modify a graph in such a way that it is </a:t>
            </a:r>
            <a:r>
              <a:rPr lang="en-US" dirty="0">
                <a:solidFill>
                  <a:srgbClr val="E76321"/>
                </a:solidFill>
              </a:rPr>
              <a:t>not easily doable </a:t>
            </a:r>
            <a:r>
              <a:rPr lang="en-US" dirty="0"/>
              <a:t>on Excel or your preferred statistical language</a:t>
            </a:r>
          </a:p>
          <a:p>
            <a:r>
              <a:rPr lang="en-US" dirty="0"/>
              <a:t>Two solutions:</a:t>
            </a:r>
          </a:p>
          <a:p>
            <a:pPr lvl="1"/>
            <a:r>
              <a:rPr lang="en-US" dirty="0"/>
              <a:t>Give this task to someone else (e.g. graphic designer at your company), but </a:t>
            </a:r>
            <a:r>
              <a:rPr lang="en-US" dirty="0">
                <a:solidFill>
                  <a:srgbClr val="E76321"/>
                </a:solidFill>
              </a:rPr>
              <a:t>this takes time </a:t>
            </a:r>
            <a:r>
              <a:rPr lang="en-US" dirty="0"/>
              <a:t>and they will eventually hate doing all your dirty work</a:t>
            </a:r>
          </a:p>
          <a:p>
            <a:pPr lvl="1"/>
            <a:r>
              <a:rPr lang="en-US" dirty="0"/>
              <a:t>Do it yourself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47426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AC50A-8A20-3D2D-8A7F-F9408423A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A4F3E1D-517E-5086-48DC-535C423157F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200A9DD-998D-D033-30D7-94AE21880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Exporting and modifying graphs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8CA53A4-C882-307F-27C7-BFF5874B1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98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8AA4537-AACF-9109-B7A8-9F068916C97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8199" y="1690687"/>
            <a:ext cx="7677841" cy="3633787"/>
          </a:xfrm>
          <a:prstGeom prst="rect">
            <a:avLst/>
          </a:prstGeom>
        </p:spPr>
      </p:pic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41F519D3-305C-68C9-5632-6EAF9E9BAD81}"/>
              </a:ext>
            </a:extLst>
          </p:cNvPr>
          <p:cNvSpPr txBox="1">
            <a:spLocks/>
          </p:cNvSpPr>
          <p:nvPr/>
        </p:nvSpPr>
        <p:spPr>
          <a:xfrm>
            <a:off x="778214" y="5469731"/>
            <a:ext cx="8718212" cy="12517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By the way, if you want good striking graphs like these, you will have to modify R outputs by hand</a:t>
            </a:r>
          </a:p>
        </p:txBody>
      </p:sp>
    </p:spTree>
    <p:extLst>
      <p:ext uri="{BB962C8B-B14F-4D97-AF65-F5344CB8AC3E}">
        <p14:creationId xmlns:p14="http://schemas.microsoft.com/office/powerpoint/2010/main" val="130845733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C63CC7-42B8-E42A-A4BE-1ABD38554E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6749288-B395-18DD-5B92-5F842C8E3F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B008EED-453D-C519-FA66-B3F0C5232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Two big kinds of image files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F412E9A-DBF4-F07A-DB7B-6BD372AF5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99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9B57F2FB-00FC-CA1C-7244-A703A2073108}"/>
              </a:ext>
            </a:extLst>
          </p:cNvPr>
          <p:cNvGrpSpPr/>
          <p:nvPr/>
        </p:nvGrpSpPr>
        <p:grpSpPr>
          <a:xfrm>
            <a:off x="2238375" y="1614487"/>
            <a:ext cx="7991475" cy="4519613"/>
            <a:chOff x="2047875" y="1595437"/>
            <a:chExt cx="7991475" cy="4519613"/>
          </a:xfrm>
        </p:grpSpPr>
        <p:pic>
          <p:nvPicPr>
            <p:cNvPr id="7" name="Image 6" descr="Une image contenant texte, capture d’écran&#10;&#10;Description générée automatiquement">
              <a:extLst>
                <a:ext uri="{FF2B5EF4-FFF2-40B4-BE49-F238E27FC236}">
                  <a16:creationId xmlns:a16="http://schemas.microsoft.com/office/drawing/2014/main" id="{02077FE8-A879-4158-2204-153499803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11309" y="1595437"/>
              <a:ext cx="7870891" cy="4519613"/>
            </a:xfrm>
            <a:prstGeom prst="rect">
              <a:avLst/>
            </a:prstGeom>
          </p:spPr>
        </p:pic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00D23CD8-CE2A-C647-9EA2-1E7762D4CB9C}"/>
                </a:ext>
              </a:extLst>
            </p:cNvPr>
            <p:cNvSpPr/>
            <p:nvPr/>
          </p:nvSpPr>
          <p:spPr>
            <a:xfrm>
              <a:off x="2047875" y="3457575"/>
              <a:ext cx="1028700" cy="742950"/>
            </a:xfrm>
            <a:prstGeom prst="ellipse">
              <a:avLst/>
            </a:prstGeom>
            <a:noFill/>
            <a:ln>
              <a:solidFill>
                <a:srgbClr val="E7632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BCD1731E-478F-F7EE-E2A7-A08909698368}"/>
                </a:ext>
              </a:extLst>
            </p:cNvPr>
            <p:cNvSpPr/>
            <p:nvPr/>
          </p:nvSpPr>
          <p:spPr>
            <a:xfrm>
              <a:off x="9010650" y="3438525"/>
              <a:ext cx="1028700" cy="742950"/>
            </a:xfrm>
            <a:prstGeom prst="ellipse">
              <a:avLst/>
            </a:prstGeom>
            <a:noFill/>
            <a:ln>
              <a:solidFill>
                <a:srgbClr val="E7632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021042A4-A92A-8156-D151-69A8782ED329}"/>
              </a:ext>
            </a:extLst>
          </p:cNvPr>
          <p:cNvSpPr txBox="1">
            <a:spLocks/>
          </p:cNvSpPr>
          <p:nvPr/>
        </p:nvSpPr>
        <p:spPr>
          <a:xfrm>
            <a:off x="35261" y="2907109"/>
            <a:ext cx="2481601" cy="2588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Good for pictures or digital painting.</a:t>
            </a:r>
          </a:p>
          <a:p>
            <a:pPr marL="0" indent="0">
              <a:buNone/>
            </a:pPr>
            <a:r>
              <a:rPr lang="en-US" dirty="0"/>
              <a:t>Bad for graphs. Avoid.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7952679A-19C6-7E5F-2E05-E0672BF86C6E}"/>
              </a:ext>
            </a:extLst>
          </p:cNvPr>
          <p:cNvSpPr txBox="1">
            <a:spLocks/>
          </p:cNvSpPr>
          <p:nvPr/>
        </p:nvSpPr>
        <p:spPr>
          <a:xfrm>
            <a:off x="10229850" y="3001962"/>
            <a:ext cx="1926888" cy="1843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For graphic design, graphs, document</a:t>
            </a:r>
          </a:p>
        </p:txBody>
      </p:sp>
    </p:spTree>
    <p:extLst>
      <p:ext uri="{BB962C8B-B14F-4D97-AF65-F5344CB8AC3E}">
        <p14:creationId xmlns:p14="http://schemas.microsoft.com/office/powerpoint/2010/main" val="2517372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17745</TotalTime>
  <Words>9700</Words>
  <Application>Microsoft Office PowerPoint</Application>
  <PresentationFormat>Widescreen</PresentationFormat>
  <Paragraphs>1474</Paragraphs>
  <Slides>153</Slides>
  <Notes>122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153</vt:i4>
      </vt:variant>
    </vt:vector>
  </HeadingPairs>
  <TitlesOfParts>
    <vt:vector size="163" baseType="lpstr">
      <vt:lpstr>Source Sans Pro</vt:lpstr>
      <vt:lpstr>Aptos</vt:lpstr>
      <vt:lpstr>Montserrat</vt:lpstr>
      <vt:lpstr>Esteban</vt:lpstr>
      <vt:lpstr>Cambria Math</vt:lpstr>
      <vt:lpstr>Aptos Narrow</vt:lpstr>
      <vt:lpstr>Fira Code</vt:lpstr>
      <vt:lpstr>Open Sans</vt:lpstr>
      <vt:lpstr>Arial</vt:lpstr>
      <vt:lpstr>Office Theme</vt:lpstr>
      <vt:lpstr>III. Interpretation, communication</vt:lpstr>
      <vt:lpstr>Last time</vt:lpstr>
      <vt:lpstr>Today</vt:lpstr>
      <vt:lpstr>References</vt:lpstr>
      <vt:lpstr>Decision makers</vt:lpstr>
      <vt:lpstr>Story time with a decision maker</vt:lpstr>
      <vt:lpstr>Measles</vt:lpstr>
      <vt:lpstr>So what do we do?</vt:lpstr>
      <vt:lpstr>Meetings that go wrong</vt:lpstr>
      <vt:lpstr>The most difficult part of the job</vt:lpstr>
      <vt:lpstr>Frustration, pt. 2</vt:lpstr>
      <vt:lpstr>How not to mess it up</vt:lpstr>
      <vt:lpstr>Communication dynamics (1)</vt:lpstr>
      <vt:lpstr>Communication dynamics (2)</vt:lpstr>
      <vt:lpstr>My take on vulgarising</vt:lpstr>
      <vt:lpstr>How I vulgarise (1)</vt:lpstr>
      <vt:lpstr>How I vulgarise (2)</vt:lpstr>
      <vt:lpstr>A shortlist of what to strongly avoid with non-technical people</vt:lpstr>
      <vt:lpstr>A shortlist of what you should do with non-technical people</vt:lpstr>
      <vt:lpstr>Preparation time</vt:lpstr>
      <vt:lpstr>Three principles to follow for your viz</vt:lpstr>
      <vt:lpstr>Your tools</vt:lpstr>
      <vt:lpstr>Data-to-ink ratio</vt:lpstr>
      <vt:lpstr>What’s clutter?</vt:lpstr>
      <vt:lpstr>What’s clutter?</vt:lpstr>
      <vt:lpstr>What’s clutter?</vt:lpstr>
      <vt:lpstr>What’s clutter?</vt:lpstr>
      <vt:lpstr>What’s clutter?</vt:lpstr>
      <vt:lpstr>Data-to-ink, my two cents</vt:lpstr>
      <vt:lpstr>Your tools</vt:lpstr>
      <vt:lpstr>Text</vt:lpstr>
      <vt:lpstr>Active titles</vt:lpstr>
      <vt:lpstr>Explainers/annotations</vt:lpstr>
      <vt:lpstr>Explainers/annotations</vt:lpstr>
      <vt:lpstr>Your tools</vt:lpstr>
      <vt:lpstr>Descriptive tables</vt:lpstr>
      <vt:lpstr>Tables design</vt:lpstr>
      <vt:lpstr>Tables design</vt:lpstr>
      <vt:lpstr>Categorical: 1-way</vt:lpstr>
      <vt:lpstr>Categorical: 2-way (or cross-tabulation)</vt:lpstr>
      <vt:lpstr>Row or column percentage? Row</vt:lpstr>
      <vt:lpstr>Row or column percentage? Col</vt:lpstr>
      <vt:lpstr>Risk ratios (RRs)</vt:lpstr>
      <vt:lpstr>Odds ratios (ORs)</vt:lpstr>
      <vt:lpstr>Don’t mistake ORs for RRs</vt:lpstr>
      <vt:lpstr>Categorical: 3-way</vt:lpstr>
      <vt:lpstr>Continuous variable distribution</vt:lpstr>
      <vt:lpstr>Continuous X Categorical</vt:lpstr>
      <vt:lpstr>Continuous X categorical</vt:lpstr>
      <vt:lpstr>Continuous X continuous</vt:lpstr>
      <vt:lpstr>Tabyl</vt:lpstr>
      <vt:lpstr>Tabyl - Example</vt:lpstr>
      <vt:lpstr>Tabyl – Adorns </vt:lpstr>
      <vt:lpstr>Tabyl – Adorns example</vt:lpstr>
      <vt:lpstr>Exporting your tables (1)</vt:lpstr>
      <vt:lpstr>Exporting your tables (2)</vt:lpstr>
      <vt:lpstr>Openxlsx</vt:lpstr>
      <vt:lpstr>Your tools</vt:lpstr>
      <vt:lpstr>Graphs</vt:lpstr>
      <vt:lpstr>Types of visualisation</vt:lpstr>
      <vt:lpstr>Aesthetics of graphs</vt:lpstr>
      <vt:lpstr>Stacking aesthetics</vt:lpstr>
      <vt:lpstr>Stacking aesthetics</vt:lpstr>
      <vt:lpstr>Try to experiment</vt:lpstr>
      <vt:lpstr>Colours</vt:lpstr>
      <vt:lpstr>Three types of colour scales</vt:lpstr>
      <vt:lpstr>Categorical</vt:lpstr>
      <vt:lpstr>Categorical</vt:lpstr>
      <vt:lpstr>Sequential</vt:lpstr>
      <vt:lpstr>Sequential</vt:lpstr>
      <vt:lpstr>Diverging</vt:lpstr>
      <vt:lpstr>Colour choice convey cultural meaning</vt:lpstr>
      <vt:lpstr>Colour choice convey cultural meaning</vt:lpstr>
      <vt:lpstr>Colour blindness</vt:lpstr>
      <vt:lpstr>In graphs</vt:lpstr>
      <vt:lpstr>In graphs</vt:lpstr>
      <vt:lpstr>Colour scales for colour blindness</vt:lpstr>
      <vt:lpstr>Colour scales for colour blindness</vt:lpstr>
      <vt:lpstr>Foreground/background contrast</vt:lpstr>
      <vt:lpstr>Capturing attention</vt:lpstr>
      <vt:lpstr>Capturing attention</vt:lpstr>
      <vt:lpstr>Capturing attention</vt:lpstr>
      <vt:lpstr>In dataviz?</vt:lpstr>
      <vt:lpstr>In dataviz?</vt:lpstr>
      <vt:lpstr>In dataviz?</vt:lpstr>
      <vt:lpstr>In dataviz?</vt:lpstr>
      <vt:lpstr>Last one I promise</vt:lpstr>
      <vt:lpstr>How to do it on your graphs</vt:lpstr>
      <vt:lpstr>Colour scales for highlighting</vt:lpstr>
      <vt:lpstr>Big data graphs</vt:lpstr>
      <vt:lpstr>Big data graphs – Opacity</vt:lpstr>
      <vt:lpstr>Big data graphs – 1D binning</vt:lpstr>
      <vt:lpstr>Big data graphs – 2D densities</vt:lpstr>
      <vt:lpstr>Graphs: static vs. interactive</vt:lpstr>
      <vt:lpstr>Graphs: static vs. interactive</vt:lpstr>
      <vt:lpstr>3D plots</vt:lpstr>
      <vt:lpstr>Exporting and modifying graphs</vt:lpstr>
      <vt:lpstr>Exporting and modifying graphs</vt:lpstr>
      <vt:lpstr>Two big kinds of image files</vt:lpstr>
      <vt:lpstr>Raster</vt:lpstr>
      <vt:lpstr>Can you upscale tables/graphs?</vt:lpstr>
      <vt:lpstr>Vectors</vt:lpstr>
      <vt:lpstr>Graphs: raster vs vector (2)</vt:lpstr>
      <vt:lpstr>Graphs: raster vs vector (2)</vt:lpstr>
      <vt:lpstr>Why you should use vectors for graphs</vt:lpstr>
      <vt:lpstr>Image software</vt:lpstr>
      <vt:lpstr>Your tools</vt:lpstr>
      <vt:lpstr>Dashboards</vt:lpstr>
      <vt:lpstr>Dashboard inspiration</vt:lpstr>
      <vt:lpstr>Why dashboards? And when?</vt:lpstr>
      <vt:lpstr>The paid ones</vt:lpstr>
      <vt:lpstr>The free, flexible ones (i.e. the good ones)</vt:lpstr>
      <vt:lpstr>PowerPoint Presentation</vt:lpstr>
      <vt:lpstr>Front-end and back-end</vt:lpstr>
      <vt:lpstr>Front-end - Layout</vt:lpstr>
      <vt:lpstr>Front-end – Components</vt:lpstr>
      <vt:lpstr>Front-end</vt:lpstr>
      <vt:lpstr>Reactivity</vt:lpstr>
      <vt:lpstr>Your tools</vt:lpstr>
      <vt:lpstr>The what and the why</vt:lpstr>
      <vt:lpstr>Black box/White box</vt:lpstr>
      <vt:lpstr>The what</vt:lpstr>
      <vt:lpstr>The why</vt:lpstr>
      <vt:lpstr>The regression table</vt:lpstr>
      <vt:lpstr>Which columns to keep?</vt:lpstr>
      <vt:lpstr>Confidence intervals</vt:lpstr>
      <vt:lpstr>Proposed regression results design</vt:lpstr>
      <vt:lpstr>Alternative: dot plots</vt:lpstr>
      <vt:lpstr>Extracting further insights from your models</vt:lpstr>
      <vt:lpstr>HIV detection dataset example</vt:lpstr>
      <vt:lpstr>Logistic regression results</vt:lpstr>
      <vt:lpstr>Risk ratios in regressions</vt:lpstr>
      <vt:lpstr>Robust poisson regression</vt:lpstr>
      <vt:lpstr>New regression results</vt:lpstr>
      <vt:lpstr>Enter marginaleffects</vt:lpstr>
      <vt:lpstr>Individual fitted predictions</vt:lpstr>
      <vt:lpstr>Individual fitted predictions</vt:lpstr>
      <vt:lpstr>Counterfactual scenarios</vt:lpstr>
      <vt:lpstr>Counterfactual scenarios</vt:lpstr>
      <vt:lpstr>Counterfactual comparisons</vt:lpstr>
      <vt:lpstr>Counterfactual comparisons</vt:lpstr>
      <vt:lpstr>Conditional predictions</vt:lpstr>
      <vt:lpstr>Interpreting ML results</vt:lpstr>
      <vt:lpstr>Dalex</vt:lpstr>
      <vt:lpstr>Break-down plots</vt:lpstr>
      <vt:lpstr>Break-down plots</vt:lpstr>
      <vt:lpstr>Partial dependance plots</vt:lpstr>
      <vt:lpstr>Partial dependance plots</vt:lpstr>
      <vt:lpstr>Partial dependance plots</vt:lpstr>
      <vt:lpstr>Partial dependance plots</vt:lpstr>
      <vt:lpstr>Variable importance</vt:lpstr>
      <vt:lpstr>Variable importance</vt:lpstr>
      <vt:lpstr>Dalex &amp; marginaleffects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Dimitri Scronias</dc:creator>
  <cp:lastModifiedBy>Dimitri Scronias</cp:lastModifiedBy>
  <cp:revision>648</cp:revision>
  <dcterms:created xsi:type="dcterms:W3CDTF">2024-07-27T21:19:28Z</dcterms:created>
  <dcterms:modified xsi:type="dcterms:W3CDTF">2024-12-18T22:30:36Z</dcterms:modified>
</cp:coreProperties>
</file>

<file path=docProps/thumbnail.jpeg>
</file>